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257" r:id="rId2"/>
    <p:sldMasterId id="2147483686" r:id="rId3"/>
    <p:sldMasterId id="2147483698" r:id="rId4"/>
  </p:sldMasterIdLst>
  <p:notesMasterIdLst>
    <p:notesMasterId r:id="rId59"/>
  </p:notesMasterIdLst>
  <p:handoutMasterIdLst>
    <p:handoutMasterId r:id="rId60"/>
  </p:handoutMasterIdLst>
  <p:sldIdLst>
    <p:sldId id="368" r:id="rId5"/>
    <p:sldId id="474" r:id="rId6"/>
    <p:sldId id="475" r:id="rId7"/>
    <p:sldId id="447" r:id="rId8"/>
    <p:sldId id="449" r:id="rId9"/>
    <p:sldId id="450" r:id="rId10"/>
    <p:sldId id="482" r:id="rId11"/>
    <p:sldId id="451" r:id="rId12"/>
    <p:sldId id="480" r:id="rId13"/>
    <p:sldId id="481" r:id="rId14"/>
    <p:sldId id="454" r:id="rId15"/>
    <p:sldId id="455" r:id="rId16"/>
    <p:sldId id="476" r:id="rId17"/>
    <p:sldId id="469" r:id="rId18"/>
    <p:sldId id="471" r:id="rId19"/>
    <p:sldId id="477" r:id="rId20"/>
    <p:sldId id="470" r:id="rId21"/>
    <p:sldId id="457" r:id="rId22"/>
    <p:sldId id="458" r:id="rId23"/>
    <p:sldId id="478" r:id="rId24"/>
    <p:sldId id="459" r:id="rId25"/>
    <p:sldId id="460" r:id="rId26"/>
    <p:sldId id="461" r:id="rId27"/>
    <p:sldId id="462" r:id="rId28"/>
    <p:sldId id="464" r:id="rId29"/>
    <p:sldId id="465" r:id="rId30"/>
    <p:sldId id="466" r:id="rId31"/>
    <p:sldId id="467" r:id="rId32"/>
    <p:sldId id="472" r:id="rId33"/>
    <p:sldId id="473" r:id="rId34"/>
    <p:sldId id="479" r:id="rId35"/>
    <p:sldId id="422" r:id="rId36"/>
    <p:sldId id="423" r:id="rId37"/>
    <p:sldId id="426" r:id="rId38"/>
    <p:sldId id="392" r:id="rId39"/>
    <p:sldId id="429" r:id="rId40"/>
    <p:sldId id="427" r:id="rId41"/>
    <p:sldId id="393" r:id="rId42"/>
    <p:sldId id="394" r:id="rId43"/>
    <p:sldId id="428" r:id="rId44"/>
    <p:sldId id="399" r:id="rId45"/>
    <p:sldId id="400" r:id="rId46"/>
    <p:sldId id="401" r:id="rId47"/>
    <p:sldId id="402" r:id="rId48"/>
    <p:sldId id="403" r:id="rId49"/>
    <p:sldId id="437" r:id="rId50"/>
    <p:sldId id="438" r:id="rId51"/>
    <p:sldId id="439" r:id="rId52"/>
    <p:sldId id="440" r:id="rId53"/>
    <p:sldId id="441" r:id="rId54"/>
    <p:sldId id="442" r:id="rId55"/>
    <p:sldId id="443" r:id="rId56"/>
    <p:sldId id="444" r:id="rId57"/>
    <p:sldId id="445" r:id="rId58"/>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C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6" autoAdjust="0"/>
    <p:restoredTop sz="99678" autoAdjust="0"/>
  </p:normalViewPr>
  <p:slideViewPr>
    <p:cSldViewPr>
      <p:cViewPr>
        <p:scale>
          <a:sx n="103" d="100"/>
          <a:sy n="103" d="100"/>
        </p:scale>
        <p:origin x="-1088" y="-248"/>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notesMaster" Target="notesMasters/notesMaster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iorgio.pecoraro\Desktop\slide%20%20mis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Foglio1!$H$2</c:f>
              <c:strCache>
                <c:ptCount val="1"/>
                <c:pt idx="0">
                  <c:v>VALORI MASSIMI</c:v>
                </c:pt>
              </c:strCache>
            </c:strRef>
          </c:tx>
          <c:invertIfNegative val="0"/>
          <c:cat>
            <c:strRef>
              <c:f>Foglio1!$G$3:$G$5</c:f>
              <c:strCache>
                <c:ptCount val="3"/>
                <c:pt idx="0">
                  <c:v>MISURA 10</c:v>
                </c:pt>
                <c:pt idx="1">
                  <c:v>MISURA 11</c:v>
                </c:pt>
                <c:pt idx="2">
                  <c:v>MISURA 13</c:v>
                </c:pt>
              </c:strCache>
            </c:strRef>
          </c:cat>
          <c:val>
            <c:numRef>
              <c:f>Foglio1!$H$3:$H$5</c:f>
              <c:numCache>
                <c:formatCode>_-"€"\ * ###,000_-;\-"€"\ * ###,000_-;_-"€"\ * "-"??_-;_-@_-</c:formatCode>
                <c:ptCount val="3"/>
                <c:pt idx="0">
                  <c:v>2.29087178E7</c:v>
                </c:pt>
                <c:pt idx="1">
                  <c:v>2.8654923E7</c:v>
                </c:pt>
                <c:pt idx="2">
                  <c:v>5.85503229E7</c:v>
                </c:pt>
              </c:numCache>
            </c:numRef>
          </c:val>
        </c:ser>
        <c:ser>
          <c:idx val="1"/>
          <c:order val="1"/>
          <c:tx>
            <c:strRef>
              <c:f>Foglio1!$I$2</c:f>
              <c:strCache>
                <c:ptCount val="1"/>
                <c:pt idx="0">
                  <c:v>VALORI PRUD</c:v>
                </c:pt>
              </c:strCache>
            </c:strRef>
          </c:tx>
          <c:invertIfNegative val="0"/>
          <c:cat>
            <c:strRef>
              <c:f>Foglio1!$G$3:$G$5</c:f>
              <c:strCache>
                <c:ptCount val="3"/>
                <c:pt idx="0">
                  <c:v>MISURA 10</c:v>
                </c:pt>
                <c:pt idx="1">
                  <c:v>MISURA 11</c:v>
                </c:pt>
                <c:pt idx="2">
                  <c:v>MISURA 13</c:v>
                </c:pt>
              </c:strCache>
            </c:strRef>
          </c:cat>
          <c:val>
            <c:numRef>
              <c:f>Foglio1!$I$3:$I$5</c:f>
              <c:numCache>
                <c:formatCode>_-"€"\ * ###,000_-;\-"€"\ * ###,000_-;_-"€"\ * "-"??_-;_-@_-</c:formatCode>
                <c:ptCount val="3"/>
                <c:pt idx="0">
                  <c:v>1.603610246E7</c:v>
                </c:pt>
                <c:pt idx="1">
                  <c:v>2.0058446E7</c:v>
                </c:pt>
                <c:pt idx="2">
                  <c:v>4.098522603E7</c:v>
                </c:pt>
              </c:numCache>
            </c:numRef>
          </c:val>
        </c:ser>
        <c:dLbls>
          <c:showLegendKey val="0"/>
          <c:showVal val="0"/>
          <c:showCatName val="0"/>
          <c:showSerName val="0"/>
          <c:showPercent val="0"/>
          <c:showBubbleSize val="0"/>
        </c:dLbls>
        <c:gapWidth val="150"/>
        <c:axId val="-2064816568"/>
        <c:axId val="-2064821736"/>
      </c:barChart>
      <c:catAx>
        <c:axId val="-2064816568"/>
        <c:scaling>
          <c:orientation val="minMax"/>
        </c:scaling>
        <c:delete val="0"/>
        <c:axPos val="b"/>
        <c:majorTickMark val="out"/>
        <c:minorTickMark val="none"/>
        <c:tickLblPos val="nextTo"/>
        <c:txPr>
          <a:bodyPr/>
          <a:lstStyle/>
          <a:p>
            <a:pPr>
              <a:defRPr b="1"/>
            </a:pPr>
            <a:endParaRPr lang="it-IT"/>
          </a:p>
        </c:txPr>
        <c:crossAx val="-2064821736"/>
        <c:crosses val="autoZero"/>
        <c:auto val="1"/>
        <c:lblAlgn val="ctr"/>
        <c:lblOffset val="100"/>
        <c:noMultiLvlLbl val="0"/>
      </c:catAx>
      <c:valAx>
        <c:axId val="-2064821736"/>
        <c:scaling>
          <c:orientation val="minMax"/>
        </c:scaling>
        <c:delete val="0"/>
        <c:axPos val="l"/>
        <c:majorGridlines/>
        <c:numFmt formatCode="_-&quot;€&quot;\ * ###,000_-;\-&quot;€&quot;\ * ###,000_-;_-&quot;€&quot;\ * &quot;-&quot;??_-;_-@_-" sourceLinked="1"/>
        <c:majorTickMark val="out"/>
        <c:minorTickMark val="none"/>
        <c:tickLblPos val="nextTo"/>
        <c:crossAx val="-2064816568"/>
        <c:crosses val="autoZero"/>
        <c:crossBetween val="between"/>
      </c:valAx>
    </c:plotArea>
    <c:legend>
      <c:legendPos val="r"/>
      <c:layout/>
      <c:overlay val="0"/>
    </c:legend>
    <c:plotVisOnly val="1"/>
    <c:dispBlanksAs val="gap"/>
    <c:showDLblsOverMax val="0"/>
  </c:chart>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_rels/data14.xml.rels><?xml version="1.0" encoding="UTF-8" standalone="yes"?>
<Relationships xmlns="http://schemas.openxmlformats.org/package/2006/relationships"><Relationship Id="rId1" Type="http://schemas.openxmlformats.org/officeDocument/2006/relationships/image" Target="../media/image12.png"/></Relationships>
</file>

<file path=ppt/diagrams/_rels/data1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_rels/drawing1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BCE4B-A9B1-478C-BD75-813B9B3E43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57E94A0B-1791-47FD-8D8B-AF018479E253}">
      <dgm:prSet/>
      <dgm:spPr/>
      <dgm:t>
        <a:bodyPr/>
        <a:lstStyle/>
        <a:p>
          <a:pPr rtl="0"/>
          <a:r>
            <a:rPr lang="it-IT" dirty="0" smtClean="0"/>
            <a:t>Dà avvio al Ciclo di </a:t>
          </a:r>
          <a:r>
            <a:rPr lang="it-IT" i="1" dirty="0" smtClean="0"/>
            <a:t>gestione della performance, </a:t>
          </a:r>
          <a:r>
            <a:rPr lang="it-IT" dirty="0" smtClean="0"/>
            <a:t>in coerenza con quanto disposto dall’art.4 del D.lgs. n. 150/2009.</a:t>
          </a:r>
          <a:endParaRPr lang="it-IT" dirty="0"/>
        </a:p>
      </dgm:t>
    </dgm:pt>
    <dgm:pt modelId="{6DBFA30B-1452-4749-ADF3-6B5010562534}" type="parTrans" cxnId="{5CA19D49-AC4A-41A5-9CD3-6296187B0665}">
      <dgm:prSet/>
      <dgm:spPr/>
      <dgm:t>
        <a:bodyPr/>
        <a:lstStyle/>
        <a:p>
          <a:endParaRPr lang="it-IT"/>
        </a:p>
      </dgm:t>
    </dgm:pt>
    <dgm:pt modelId="{51E87CDD-4215-4570-B820-361DC24FE1DE}" type="sibTrans" cxnId="{5CA19D49-AC4A-41A5-9CD3-6296187B0665}">
      <dgm:prSet/>
      <dgm:spPr/>
      <dgm:t>
        <a:bodyPr/>
        <a:lstStyle/>
        <a:p>
          <a:endParaRPr lang="it-IT"/>
        </a:p>
      </dgm:t>
    </dgm:pt>
    <dgm:pt modelId="{49D48A6C-7528-4DC6-A9D1-FA374FF5203A}">
      <dgm:prSet/>
      <dgm:spPr/>
      <dgm:t>
        <a:bodyPr/>
        <a:lstStyle/>
        <a:p>
          <a:pPr rtl="0"/>
          <a:r>
            <a:rPr lang="it-IT" dirty="0" smtClean="0"/>
            <a:t>E’ un documento </a:t>
          </a:r>
          <a:r>
            <a:rPr lang="it-IT" b="1" dirty="0" smtClean="0"/>
            <a:t>programmatico</a:t>
          </a:r>
          <a:r>
            <a:rPr lang="it-IT" dirty="0" smtClean="0"/>
            <a:t> nel quale sono indicati gli </a:t>
          </a:r>
          <a:r>
            <a:rPr lang="it-IT" b="1" dirty="0" smtClean="0"/>
            <a:t>obiettivi</a:t>
          </a:r>
          <a:r>
            <a:rPr lang="it-IT" dirty="0" smtClean="0"/>
            <a:t>, gli </a:t>
          </a:r>
          <a:r>
            <a:rPr lang="it-IT" b="1" dirty="0" smtClean="0"/>
            <a:t>indicatori</a:t>
          </a:r>
          <a:r>
            <a:rPr lang="it-IT" dirty="0" smtClean="0"/>
            <a:t> ed i </a:t>
          </a:r>
          <a:r>
            <a:rPr lang="it-IT" b="1" dirty="0" smtClean="0"/>
            <a:t>target di riferimento</a:t>
          </a:r>
          <a:r>
            <a:rPr lang="it-IT" dirty="0" smtClean="0"/>
            <a:t> dell’ARCEA, insieme agli elementi fondamentali sui quali si baserà poi la </a:t>
          </a:r>
          <a:r>
            <a:rPr lang="it-IT" b="1" dirty="0" smtClean="0"/>
            <a:t>misurazione, la valutazione e la rendicontazione</a:t>
          </a:r>
          <a:r>
            <a:rPr lang="it-IT" dirty="0" smtClean="0"/>
            <a:t> della </a:t>
          </a:r>
          <a:r>
            <a:rPr lang="it-IT" i="1" dirty="0" smtClean="0"/>
            <a:t>performance</a:t>
          </a:r>
          <a:r>
            <a:rPr lang="it-IT" dirty="0" smtClean="0"/>
            <a:t> </a:t>
          </a:r>
          <a:endParaRPr lang="it-IT" dirty="0"/>
        </a:p>
      </dgm:t>
    </dgm:pt>
    <dgm:pt modelId="{2C130AE3-3123-48D5-9A8A-B83F69A73F17}" type="parTrans" cxnId="{55789F99-0721-42C0-98B5-18B29EC23087}">
      <dgm:prSet/>
      <dgm:spPr/>
      <dgm:t>
        <a:bodyPr/>
        <a:lstStyle/>
        <a:p>
          <a:endParaRPr lang="it-IT"/>
        </a:p>
      </dgm:t>
    </dgm:pt>
    <dgm:pt modelId="{84A6DE98-5545-47C6-9DCF-7FD47CEB3705}" type="sibTrans" cxnId="{55789F99-0721-42C0-98B5-18B29EC23087}">
      <dgm:prSet/>
      <dgm:spPr/>
      <dgm:t>
        <a:bodyPr/>
        <a:lstStyle/>
        <a:p>
          <a:endParaRPr lang="it-IT"/>
        </a:p>
      </dgm:t>
    </dgm:pt>
    <dgm:pt modelId="{1EB1AC7C-1FD9-4E1B-AF87-9621379F88A5}" type="pres">
      <dgm:prSet presAssocID="{A23BCE4B-A9B1-478C-BD75-813B9B3E4394}" presName="vert0" presStyleCnt="0">
        <dgm:presLayoutVars>
          <dgm:dir/>
          <dgm:animOne val="branch"/>
          <dgm:animLvl val="lvl"/>
        </dgm:presLayoutVars>
      </dgm:prSet>
      <dgm:spPr/>
      <dgm:t>
        <a:bodyPr/>
        <a:lstStyle/>
        <a:p>
          <a:endParaRPr lang="it-IT"/>
        </a:p>
      </dgm:t>
    </dgm:pt>
    <dgm:pt modelId="{F00205BC-4262-456A-9B72-F3DC2991048F}" type="pres">
      <dgm:prSet presAssocID="{57E94A0B-1791-47FD-8D8B-AF018479E253}" presName="thickLine" presStyleLbl="alignNode1" presStyleIdx="0" presStyleCnt="2"/>
      <dgm:spPr/>
    </dgm:pt>
    <dgm:pt modelId="{72B7A687-5EE9-40D9-BB20-7B81CA0A9819}" type="pres">
      <dgm:prSet presAssocID="{57E94A0B-1791-47FD-8D8B-AF018479E253}" presName="horz1" presStyleCnt="0"/>
      <dgm:spPr/>
    </dgm:pt>
    <dgm:pt modelId="{965FB29B-9911-4242-AB27-45CB235C8D5D}" type="pres">
      <dgm:prSet presAssocID="{57E94A0B-1791-47FD-8D8B-AF018479E253}" presName="tx1" presStyleLbl="revTx" presStyleIdx="0" presStyleCnt="2" custScaleY="48900"/>
      <dgm:spPr/>
      <dgm:t>
        <a:bodyPr/>
        <a:lstStyle/>
        <a:p>
          <a:endParaRPr lang="it-IT"/>
        </a:p>
      </dgm:t>
    </dgm:pt>
    <dgm:pt modelId="{E1683022-9F06-4496-A089-223BBA7F30D1}" type="pres">
      <dgm:prSet presAssocID="{57E94A0B-1791-47FD-8D8B-AF018479E253}" presName="vert1" presStyleCnt="0"/>
      <dgm:spPr/>
    </dgm:pt>
    <dgm:pt modelId="{D2721EB3-57D3-490D-9C85-BE697E2C1A8E}" type="pres">
      <dgm:prSet presAssocID="{49D48A6C-7528-4DC6-A9D1-FA374FF5203A}" presName="thickLine" presStyleLbl="alignNode1" presStyleIdx="1" presStyleCnt="2"/>
      <dgm:spPr/>
    </dgm:pt>
    <dgm:pt modelId="{14E13373-00D8-4582-97FE-4F69008FEF1D}" type="pres">
      <dgm:prSet presAssocID="{49D48A6C-7528-4DC6-A9D1-FA374FF5203A}" presName="horz1" presStyleCnt="0"/>
      <dgm:spPr/>
    </dgm:pt>
    <dgm:pt modelId="{4FCA8391-7B43-46FE-B04C-A4C4124BE25D}" type="pres">
      <dgm:prSet presAssocID="{49D48A6C-7528-4DC6-A9D1-FA374FF5203A}" presName="tx1" presStyleLbl="revTx" presStyleIdx="1" presStyleCnt="2"/>
      <dgm:spPr/>
      <dgm:t>
        <a:bodyPr/>
        <a:lstStyle/>
        <a:p>
          <a:endParaRPr lang="it-IT"/>
        </a:p>
      </dgm:t>
    </dgm:pt>
    <dgm:pt modelId="{4F1117D9-30FE-493E-983C-F69758A12008}" type="pres">
      <dgm:prSet presAssocID="{49D48A6C-7528-4DC6-A9D1-FA374FF5203A}" presName="vert1" presStyleCnt="0"/>
      <dgm:spPr/>
    </dgm:pt>
  </dgm:ptLst>
  <dgm:cxnLst>
    <dgm:cxn modelId="{8F88BCC1-79EF-C044-89F3-F7FE0926DAA8}" type="presOf" srcId="{A23BCE4B-A9B1-478C-BD75-813B9B3E4394}" destId="{1EB1AC7C-1FD9-4E1B-AF87-9621379F88A5}" srcOrd="0" destOrd="0" presId="urn:microsoft.com/office/officeart/2008/layout/LinedList"/>
    <dgm:cxn modelId="{A290677D-71E9-E949-B5C4-1FF77A7CF979}" type="presOf" srcId="{49D48A6C-7528-4DC6-A9D1-FA374FF5203A}" destId="{4FCA8391-7B43-46FE-B04C-A4C4124BE25D}" srcOrd="0" destOrd="0" presId="urn:microsoft.com/office/officeart/2008/layout/LinedList"/>
    <dgm:cxn modelId="{AC99CE2D-50B5-7C49-9712-F9C46EA9E2A0}" type="presOf" srcId="{57E94A0B-1791-47FD-8D8B-AF018479E253}" destId="{965FB29B-9911-4242-AB27-45CB235C8D5D}" srcOrd="0" destOrd="0" presId="urn:microsoft.com/office/officeart/2008/layout/LinedList"/>
    <dgm:cxn modelId="{5CA19D49-AC4A-41A5-9CD3-6296187B0665}" srcId="{A23BCE4B-A9B1-478C-BD75-813B9B3E4394}" destId="{57E94A0B-1791-47FD-8D8B-AF018479E253}" srcOrd="0" destOrd="0" parTransId="{6DBFA30B-1452-4749-ADF3-6B5010562534}" sibTransId="{51E87CDD-4215-4570-B820-361DC24FE1DE}"/>
    <dgm:cxn modelId="{55789F99-0721-42C0-98B5-18B29EC23087}" srcId="{A23BCE4B-A9B1-478C-BD75-813B9B3E4394}" destId="{49D48A6C-7528-4DC6-A9D1-FA374FF5203A}" srcOrd="1" destOrd="0" parTransId="{2C130AE3-3123-48D5-9A8A-B83F69A73F17}" sibTransId="{84A6DE98-5545-47C6-9DCF-7FD47CEB3705}"/>
    <dgm:cxn modelId="{4C3E623F-4C87-7949-BC18-6EF3DB04EA53}" type="presParOf" srcId="{1EB1AC7C-1FD9-4E1B-AF87-9621379F88A5}" destId="{F00205BC-4262-456A-9B72-F3DC2991048F}" srcOrd="0" destOrd="0" presId="urn:microsoft.com/office/officeart/2008/layout/LinedList"/>
    <dgm:cxn modelId="{E4368BCD-6A70-064A-948E-27493BE6E154}" type="presParOf" srcId="{1EB1AC7C-1FD9-4E1B-AF87-9621379F88A5}" destId="{72B7A687-5EE9-40D9-BB20-7B81CA0A9819}" srcOrd="1" destOrd="0" presId="urn:microsoft.com/office/officeart/2008/layout/LinedList"/>
    <dgm:cxn modelId="{3B806727-17A0-5347-9963-A6E794852193}" type="presParOf" srcId="{72B7A687-5EE9-40D9-BB20-7B81CA0A9819}" destId="{965FB29B-9911-4242-AB27-45CB235C8D5D}" srcOrd="0" destOrd="0" presId="urn:microsoft.com/office/officeart/2008/layout/LinedList"/>
    <dgm:cxn modelId="{D90024A9-9338-BC47-B680-EE34C747593A}" type="presParOf" srcId="{72B7A687-5EE9-40D9-BB20-7B81CA0A9819}" destId="{E1683022-9F06-4496-A089-223BBA7F30D1}" srcOrd="1" destOrd="0" presId="urn:microsoft.com/office/officeart/2008/layout/LinedList"/>
    <dgm:cxn modelId="{1AACFAE2-D3AC-9047-A7DB-B96D3EDC7892}" type="presParOf" srcId="{1EB1AC7C-1FD9-4E1B-AF87-9621379F88A5}" destId="{D2721EB3-57D3-490D-9C85-BE697E2C1A8E}" srcOrd="2" destOrd="0" presId="urn:microsoft.com/office/officeart/2008/layout/LinedList"/>
    <dgm:cxn modelId="{3BD05AEE-3383-9547-821F-CECFF75AB544}" type="presParOf" srcId="{1EB1AC7C-1FD9-4E1B-AF87-9621379F88A5}" destId="{14E13373-00D8-4582-97FE-4F69008FEF1D}" srcOrd="3" destOrd="0" presId="urn:microsoft.com/office/officeart/2008/layout/LinedList"/>
    <dgm:cxn modelId="{3508C844-F2A8-4842-8962-72FB99D464D0}" type="presParOf" srcId="{14E13373-00D8-4582-97FE-4F69008FEF1D}" destId="{4FCA8391-7B43-46FE-B04C-A4C4124BE25D}" srcOrd="0" destOrd="0" presId="urn:microsoft.com/office/officeart/2008/layout/LinedList"/>
    <dgm:cxn modelId="{A1D5F923-28C8-AA47-AEB0-43959B8E7530}" type="presParOf" srcId="{14E13373-00D8-4582-97FE-4F69008FEF1D}" destId="{4F1117D9-30FE-493E-983C-F69758A120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32329C-1F49-4B40-8EF9-F092949A83C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11CC1592-7268-C64B-B257-6FAAD4D9A2C2}">
      <dgm:prSet/>
      <dgm:spPr/>
      <dgm:t>
        <a:bodyPr/>
        <a:lstStyle/>
        <a:p>
          <a:pPr rtl="0"/>
          <a:r>
            <a:rPr lang="it-IT" baseline="0" dirty="0" smtClean="0"/>
            <a:t>La Direzione, in relazione alle proprie strategie, definisce un Piano della performance triennale, integrato ed aggiornato annualmente.</a:t>
          </a:r>
          <a:endParaRPr lang="it-IT" dirty="0"/>
        </a:p>
      </dgm:t>
    </dgm:pt>
    <dgm:pt modelId="{27A8D43D-4496-6A46-B319-110C11970974}" type="parTrans" cxnId="{6B1F9E7D-36F2-D040-AB4D-179D2461A8D8}">
      <dgm:prSet/>
      <dgm:spPr/>
      <dgm:t>
        <a:bodyPr/>
        <a:lstStyle/>
        <a:p>
          <a:endParaRPr lang="it-IT"/>
        </a:p>
      </dgm:t>
    </dgm:pt>
    <dgm:pt modelId="{A79943BF-0E3A-C84D-BABF-C56F9AEF0095}" type="sibTrans" cxnId="{6B1F9E7D-36F2-D040-AB4D-179D2461A8D8}">
      <dgm:prSet/>
      <dgm:spPr/>
      <dgm:t>
        <a:bodyPr/>
        <a:lstStyle/>
        <a:p>
          <a:endParaRPr lang="it-IT"/>
        </a:p>
      </dgm:t>
    </dgm:pt>
    <dgm:pt modelId="{349F3904-E215-D64D-AA5E-EDDBBF21472E}">
      <dgm:prSet/>
      <dgm:spPr/>
      <dgm:t>
        <a:bodyPr/>
        <a:lstStyle/>
        <a:p>
          <a:pPr rtl="0"/>
          <a:r>
            <a:rPr lang="it-IT" baseline="0" dirty="0" smtClean="0"/>
            <a:t>Le strategie sono quindi trasposte in obiettivi strategici e operativi che, con i relativi indicatori, vengono assegnati attraverso un processo di concertazione ai dirigenti e al personale dell’Agenzia.</a:t>
          </a:r>
          <a:endParaRPr lang="it-IT" dirty="0"/>
        </a:p>
      </dgm:t>
    </dgm:pt>
    <dgm:pt modelId="{F9662F94-7D2E-E349-A40B-FFB951306B3A}" type="parTrans" cxnId="{D66AEEE1-DCEB-B44C-9831-8DAC4C90525E}">
      <dgm:prSet/>
      <dgm:spPr/>
      <dgm:t>
        <a:bodyPr/>
        <a:lstStyle/>
        <a:p>
          <a:endParaRPr lang="it-IT"/>
        </a:p>
      </dgm:t>
    </dgm:pt>
    <dgm:pt modelId="{8485C2A7-41BB-BA4B-8DB0-0DEB967C808B}" type="sibTrans" cxnId="{D66AEEE1-DCEB-B44C-9831-8DAC4C90525E}">
      <dgm:prSet/>
      <dgm:spPr/>
      <dgm:t>
        <a:bodyPr/>
        <a:lstStyle/>
        <a:p>
          <a:endParaRPr lang="it-IT"/>
        </a:p>
      </dgm:t>
    </dgm:pt>
    <dgm:pt modelId="{192CFAD0-E868-5F43-8577-3C2580991E93}">
      <dgm:prSet/>
      <dgm:spPr/>
      <dgm:t>
        <a:bodyPr/>
        <a:lstStyle/>
        <a:p>
          <a:pPr rtl="0"/>
          <a:r>
            <a:rPr lang="it-IT" baseline="0" smtClean="0"/>
            <a:t>Il Piano della performance, adottato con Decreto del Direttore, viene pubblicato sul sito web istituzionale dell’Agenzia (</a:t>
          </a:r>
          <a:r>
            <a:rPr lang="it-IT" u="sng" baseline="0" smtClean="0">
              <a:hlinkClick xmlns:r="http://schemas.openxmlformats.org/officeDocument/2006/relationships" r:id="rId1"/>
            </a:rPr>
            <a:t>www.arcea.it</a:t>
          </a:r>
          <a:r>
            <a:rPr lang="it-IT" baseline="0" smtClean="0"/>
            <a:t>).</a:t>
          </a:r>
          <a:endParaRPr lang="it-IT"/>
        </a:p>
      </dgm:t>
    </dgm:pt>
    <dgm:pt modelId="{165C61B8-D1E7-5943-A172-3E4A9701DB6E}" type="parTrans" cxnId="{19D5FF1A-181C-1E43-A6BB-FC530339A3E9}">
      <dgm:prSet/>
      <dgm:spPr/>
      <dgm:t>
        <a:bodyPr/>
        <a:lstStyle/>
        <a:p>
          <a:endParaRPr lang="it-IT"/>
        </a:p>
      </dgm:t>
    </dgm:pt>
    <dgm:pt modelId="{9457F0B6-6A67-AB4C-8A6B-40DFAAAC321C}" type="sibTrans" cxnId="{19D5FF1A-181C-1E43-A6BB-FC530339A3E9}">
      <dgm:prSet/>
      <dgm:spPr/>
      <dgm:t>
        <a:bodyPr/>
        <a:lstStyle/>
        <a:p>
          <a:endParaRPr lang="it-IT"/>
        </a:p>
      </dgm:t>
    </dgm:pt>
    <dgm:pt modelId="{87E7C20D-CECF-3E4F-B822-EFFF70B07EEF}">
      <dgm:prSet/>
      <dgm:spPr/>
      <dgm:t>
        <a:bodyPr/>
        <a:lstStyle/>
        <a:p>
          <a:pPr rtl="0"/>
          <a:r>
            <a:rPr lang="it-IT" baseline="0" dirty="0" smtClean="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dirty="0"/>
        </a:p>
      </dgm:t>
    </dgm:pt>
    <dgm:pt modelId="{23F58949-4B6A-2840-A1E9-6B596DEC30B6}" type="parTrans" cxnId="{F51D26E4-0374-4A46-BB5E-DB30029BEC8F}">
      <dgm:prSet/>
      <dgm:spPr/>
      <dgm:t>
        <a:bodyPr/>
        <a:lstStyle/>
        <a:p>
          <a:endParaRPr lang="it-IT"/>
        </a:p>
      </dgm:t>
    </dgm:pt>
    <dgm:pt modelId="{3D8688BD-DB04-3149-B0A8-475109F129DB}" type="sibTrans" cxnId="{F51D26E4-0374-4A46-BB5E-DB30029BEC8F}">
      <dgm:prSet/>
      <dgm:spPr/>
      <dgm:t>
        <a:bodyPr/>
        <a:lstStyle/>
        <a:p>
          <a:endParaRPr lang="it-IT"/>
        </a:p>
      </dgm:t>
    </dgm:pt>
    <dgm:pt modelId="{26F04B3C-98F2-5243-9461-519E440C5C11}" type="pres">
      <dgm:prSet presAssocID="{BA32329C-1F49-4B40-8EF9-F092949A83CF}" presName="vert0" presStyleCnt="0">
        <dgm:presLayoutVars>
          <dgm:dir/>
          <dgm:animOne val="branch"/>
          <dgm:animLvl val="lvl"/>
        </dgm:presLayoutVars>
      </dgm:prSet>
      <dgm:spPr/>
      <dgm:t>
        <a:bodyPr/>
        <a:lstStyle/>
        <a:p>
          <a:endParaRPr lang="it-IT"/>
        </a:p>
      </dgm:t>
    </dgm:pt>
    <dgm:pt modelId="{37C89EE8-1018-C642-9A78-EAEB968A570F}" type="pres">
      <dgm:prSet presAssocID="{11CC1592-7268-C64B-B257-6FAAD4D9A2C2}" presName="thickLine" presStyleLbl="alignNode1" presStyleIdx="0" presStyleCnt="4"/>
      <dgm:spPr/>
    </dgm:pt>
    <dgm:pt modelId="{30DAA4AE-BD04-104C-BF8D-5BE3A1689F58}" type="pres">
      <dgm:prSet presAssocID="{11CC1592-7268-C64B-B257-6FAAD4D9A2C2}" presName="horz1" presStyleCnt="0"/>
      <dgm:spPr/>
    </dgm:pt>
    <dgm:pt modelId="{F1534E8E-D3AC-D242-AA22-339D47691731}" type="pres">
      <dgm:prSet presAssocID="{11CC1592-7268-C64B-B257-6FAAD4D9A2C2}" presName="tx1" presStyleLbl="revTx" presStyleIdx="0" presStyleCnt="4"/>
      <dgm:spPr/>
      <dgm:t>
        <a:bodyPr/>
        <a:lstStyle/>
        <a:p>
          <a:endParaRPr lang="it-IT"/>
        </a:p>
      </dgm:t>
    </dgm:pt>
    <dgm:pt modelId="{70F958C1-53E4-E847-9CE0-7E8708CE0533}" type="pres">
      <dgm:prSet presAssocID="{11CC1592-7268-C64B-B257-6FAAD4D9A2C2}" presName="vert1" presStyleCnt="0"/>
      <dgm:spPr/>
    </dgm:pt>
    <dgm:pt modelId="{546F3649-3DF7-3744-81A7-1B6F8AEECAAB}" type="pres">
      <dgm:prSet presAssocID="{349F3904-E215-D64D-AA5E-EDDBBF21472E}" presName="thickLine" presStyleLbl="alignNode1" presStyleIdx="1" presStyleCnt="4"/>
      <dgm:spPr/>
    </dgm:pt>
    <dgm:pt modelId="{52F0CCAC-8FDD-BA46-A800-95865FD6B3D1}" type="pres">
      <dgm:prSet presAssocID="{349F3904-E215-D64D-AA5E-EDDBBF21472E}" presName="horz1" presStyleCnt="0"/>
      <dgm:spPr/>
    </dgm:pt>
    <dgm:pt modelId="{7554F6E8-9E8E-3344-B7D6-48DC22C43F8C}" type="pres">
      <dgm:prSet presAssocID="{349F3904-E215-D64D-AA5E-EDDBBF21472E}" presName="tx1" presStyleLbl="revTx" presStyleIdx="1" presStyleCnt="4"/>
      <dgm:spPr/>
      <dgm:t>
        <a:bodyPr/>
        <a:lstStyle/>
        <a:p>
          <a:endParaRPr lang="it-IT"/>
        </a:p>
      </dgm:t>
    </dgm:pt>
    <dgm:pt modelId="{B6E62DDA-D178-7945-BF4D-0AC5476B86A2}" type="pres">
      <dgm:prSet presAssocID="{349F3904-E215-D64D-AA5E-EDDBBF21472E}" presName="vert1" presStyleCnt="0"/>
      <dgm:spPr/>
    </dgm:pt>
    <dgm:pt modelId="{231D1BC2-70E9-3C44-A655-089662ACE63B}" type="pres">
      <dgm:prSet presAssocID="{192CFAD0-E868-5F43-8577-3C2580991E93}" presName="thickLine" presStyleLbl="alignNode1" presStyleIdx="2" presStyleCnt="4"/>
      <dgm:spPr/>
    </dgm:pt>
    <dgm:pt modelId="{D52EB06F-20CE-F441-B282-5431C14D371C}" type="pres">
      <dgm:prSet presAssocID="{192CFAD0-E868-5F43-8577-3C2580991E93}" presName="horz1" presStyleCnt="0"/>
      <dgm:spPr/>
    </dgm:pt>
    <dgm:pt modelId="{99A070A8-5027-3F44-887C-45134619C8BA}" type="pres">
      <dgm:prSet presAssocID="{192CFAD0-E868-5F43-8577-3C2580991E93}" presName="tx1" presStyleLbl="revTx" presStyleIdx="2" presStyleCnt="4"/>
      <dgm:spPr/>
      <dgm:t>
        <a:bodyPr/>
        <a:lstStyle/>
        <a:p>
          <a:endParaRPr lang="it-IT"/>
        </a:p>
      </dgm:t>
    </dgm:pt>
    <dgm:pt modelId="{02E30803-DF7C-2F4B-9EA6-16D2B86FD213}" type="pres">
      <dgm:prSet presAssocID="{192CFAD0-E868-5F43-8577-3C2580991E93}" presName="vert1" presStyleCnt="0"/>
      <dgm:spPr/>
    </dgm:pt>
    <dgm:pt modelId="{A355259C-7B6F-DA48-A06F-6441662D9DEA}" type="pres">
      <dgm:prSet presAssocID="{87E7C20D-CECF-3E4F-B822-EFFF70B07EEF}" presName="thickLine" presStyleLbl="alignNode1" presStyleIdx="3" presStyleCnt="4"/>
      <dgm:spPr/>
    </dgm:pt>
    <dgm:pt modelId="{41570DFE-6866-A644-AAA1-1BFE3349BDB3}" type="pres">
      <dgm:prSet presAssocID="{87E7C20D-CECF-3E4F-B822-EFFF70B07EEF}" presName="horz1" presStyleCnt="0"/>
      <dgm:spPr/>
    </dgm:pt>
    <dgm:pt modelId="{488A59E1-8B8C-B94F-8E71-FAF93A480BED}" type="pres">
      <dgm:prSet presAssocID="{87E7C20D-CECF-3E4F-B822-EFFF70B07EEF}" presName="tx1" presStyleLbl="revTx" presStyleIdx="3" presStyleCnt="4"/>
      <dgm:spPr/>
      <dgm:t>
        <a:bodyPr/>
        <a:lstStyle/>
        <a:p>
          <a:endParaRPr lang="it-IT"/>
        </a:p>
      </dgm:t>
    </dgm:pt>
    <dgm:pt modelId="{7F825045-6ADF-E643-9A4C-358515EE60DC}" type="pres">
      <dgm:prSet presAssocID="{87E7C20D-CECF-3E4F-B822-EFFF70B07EEF}" presName="vert1" presStyleCnt="0"/>
      <dgm:spPr/>
    </dgm:pt>
  </dgm:ptLst>
  <dgm:cxnLst>
    <dgm:cxn modelId="{5445A5AA-8CF7-2B47-B3E3-24D5B6E4D750}" type="presOf" srcId="{87E7C20D-CECF-3E4F-B822-EFFF70B07EEF}" destId="{488A59E1-8B8C-B94F-8E71-FAF93A480BED}" srcOrd="0" destOrd="0" presId="urn:microsoft.com/office/officeart/2008/layout/LinedList"/>
    <dgm:cxn modelId="{D66AEEE1-DCEB-B44C-9831-8DAC4C90525E}" srcId="{BA32329C-1F49-4B40-8EF9-F092949A83CF}" destId="{349F3904-E215-D64D-AA5E-EDDBBF21472E}" srcOrd="1" destOrd="0" parTransId="{F9662F94-7D2E-E349-A40B-FFB951306B3A}" sibTransId="{8485C2A7-41BB-BA4B-8DB0-0DEB967C808B}"/>
    <dgm:cxn modelId="{7E6FAC19-7957-CD48-A458-C5B716198462}" type="presOf" srcId="{192CFAD0-E868-5F43-8577-3C2580991E93}" destId="{99A070A8-5027-3F44-887C-45134619C8BA}" srcOrd="0" destOrd="0" presId="urn:microsoft.com/office/officeart/2008/layout/LinedList"/>
    <dgm:cxn modelId="{6B1F9E7D-36F2-D040-AB4D-179D2461A8D8}" srcId="{BA32329C-1F49-4B40-8EF9-F092949A83CF}" destId="{11CC1592-7268-C64B-B257-6FAAD4D9A2C2}" srcOrd="0" destOrd="0" parTransId="{27A8D43D-4496-6A46-B319-110C11970974}" sibTransId="{A79943BF-0E3A-C84D-BABF-C56F9AEF0095}"/>
    <dgm:cxn modelId="{6259546B-B3EF-B544-B7BB-3725CBF198F8}" type="presOf" srcId="{BA32329C-1F49-4B40-8EF9-F092949A83CF}" destId="{26F04B3C-98F2-5243-9461-519E440C5C11}" srcOrd="0" destOrd="0" presId="urn:microsoft.com/office/officeart/2008/layout/LinedList"/>
    <dgm:cxn modelId="{F51D26E4-0374-4A46-BB5E-DB30029BEC8F}" srcId="{BA32329C-1F49-4B40-8EF9-F092949A83CF}" destId="{87E7C20D-CECF-3E4F-B822-EFFF70B07EEF}" srcOrd="3" destOrd="0" parTransId="{23F58949-4B6A-2840-A1E9-6B596DEC30B6}" sibTransId="{3D8688BD-DB04-3149-B0A8-475109F129DB}"/>
    <dgm:cxn modelId="{F5B42535-D3AE-1A4C-BA14-9AD38FEBC1A8}" type="presOf" srcId="{349F3904-E215-D64D-AA5E-EDDBBF21472E}" destId="{7554F6E8-9E8E-3344-B7D6-48DC22C43F8C}" srcOrd="0" destOrd="0" presId="urn:microsoft.com/office/officeart/2008/layout/LinedList"/>
    <dgm:cxn modelId="{DE9CB57E-BBEC-124F-98EB-D4CB2AA11636}" type="presOf" srcId="{11CC1592-7268-C64B-B257-6FAAD4D9A2C2}" destId="{F1534E8E-D3AC-D242-AA22-339D47691731}" srcOrd="0" destOrd="0" presId="urn:microsoft.com/office/officeart/2008/layout/LinedList"/>
    <dgm:cxn modelId="{19D5FF1A-181C-1E43-A6BB-FC530339A3E9}" srcId="{BA32329C-1F49-4B40-8EF9-F092949A83CF}" destId="{192CFAD0-E868-5F43-8577-3C2580991E93}" srcOrd="2" destOrd="0" parTransId="{165C61B8-D1E7-5943-A172-3E4A9701DB6E}" sibTransId="{9457F0B6-6A67-AB4C-8A6B-40DFAAAC321C}"/>
    <dgm:cxn modelId="{3B7A7CBD-7688-094B-9D7A-C46EAD640C8C}" type="presParOf" srcId="{26F04B3C-98F2-5243-9461-519E440C5C11}" destId="{37C89EE8-1018-C642-9A78-EAEB968A570F}" srcOrd="0" destOrd="0" presId="urn:microsoft.com/office/officeart/2008/layout/LinedList"/>
    <dgm:cxn modelId="{C96CDC59-AB46-B54B-8B74-4257C3F63827}" type="presParOf" srcId="{26F04B3C-98F2-5243-9461-519E440C5C11}" destId="{30DAA4AE-BD04-104C-BF8D-5BE3A1689F58}" srcOrd="1" destOrd="0" presId="urn:microsoft.com/office/officeart/2008/layout/LinedList"/>
    <dgm:cxn modelId="{1E567967-ABEF-904C-A4EC-89BC4054655F}" type="presParOf" srcId="{30DAA4AE-BD04-104C-BF8D-5BE3A1689F58}" destId="{F1534E8E-D3AC-D242-AA22-339D47691731}" srcOrd="0" destOrd="0" presId="urn:microsoft.com/office/officeart/2008/layout/LinedList"/>
    <dgm:cxn modelId="{E5CC0F49-8880-1B4F-B17A-1C381D48BBF1}" type="presParOf" srcId="{30DAA4AE-BD04-104C-BF8D-5BE3A1689F58}" destId="{70F958C1-53E4-E847-9CE0-7E8708CE0533}" srcOrd="1" destOrd="0" presId="urn:microsoft.com/office/officeart/2008/layout/LinedList"/>
    <dgm:cxn modelId="{0595FAB8-A280-8A48-8B6F-8C6789A87D54}" type="presParOf" srcId="{26F04B3C-98F2-5243-9461-519E440C5C11}" destId="{546F3649-3DF7-3744-81A7-1B6F8AEECAAB}" srcOrd="2" destOrd="0" presId="urn:microsoft.com/office/officeart/2008/layout/LinedList"/>
    <dgm:cxn modelId="{BF081B81-B228-5D4E-B451-E22002176879}" type="presParOf" srcId="{26F04B3C-98F2-5243-9461-519E440C5C11}" destId="{52F0CCAC-8FDD-BA46-A800-95865FD6B3D1}" srcOrd="3" destOrd="0" presId="urn:microsoft.com/office/officeart/2008/layout/LinedList"/>
    <dgm:cxn modelId="{B20B435F-19C8-C140-94BC-5411FA7B70F0}" type="presParOf" srcId="{52F0CCAC-8FDD-BA46-A800-95865FD6B3D1}" destId="{7554F6E8-9E8E-3344-B7D6-48DC22C43F8C}" srcOrd="0" destOrd="0" presId="urn:microsoft.com/office/officeart/2008/layout/LinedList"/>
    <dgm:cxn modelId="{59E70BAA-CA33-B141-AD9D-FCCE67B39BF1}" type="presParOf" srcId="{52F0CCAC-8FDD-BA46-A800-95865FD6B3D1}" destId="{B6E62DDA-D178-7945-BF4D-0AC5476B86A2}" srcOrd="1" destOrd="0" presId="urn:microsoft.com/office/officeart/2008/layout/LinedList"/>
    <dgm:cxn modelId="{01E785AA-16A9-0149-ABDC-51467BC98BD0}" type="presParOf" srcId="{26F04B3C-98F2-5243-9461-519E440C5C11}" destId="{231D1BC2-70E9-3C44-A655-089662ACE63B}" srcOrd="4" destOrd="0" presId="urn:microsoft.com/office/officeart/2008/layout/LinedList"/>
    <dgm:cxn modelId="{35F042CE-561B-CC4D-B9F9-4B37357693D6}" type="presParOf" srcId="{26F04B3C-98F2-5243-9461-519E440C5C11}" destId="{D52EB06F-20CE-F441-B282-5431C14D371C}" srcOrd="5" destOrd="0" presId="urn:microsoft.com/office/officeart/2008/layout/LinedList"/>
    <dgm:cxn modelId="{D64F86D7-DCFA-CD41-B8BE-774ADA6E7224}" type="presParOf" srcId="{D52EB06F-20CE-F441-B282-5431C14D371C}" destId="{99A070A8-5027-3F44-887C-45134619C8BA}" srcOrd="0" destOrd="0" presId="urn:microsoft.com/office/officeart/2008/layout/LinedList"/>
    <dgm:cxn modelId="{7C732B44-8F0F-D340-B1ED-5D94902EA687}" type="presParOf" srcId="{D52EB06F-20CE-F441-B282-5431C14D371C}" destId="{02E30803-DF7C-2F4B-9EA6-16D2B86FD213}" srcOrd="1" destOrd="0" presId="urn:microsoft.com/office/officeart/2008/layout/LinedList"/>
    <dgm:cxn modelId="{7672DDEA-9BC8-164E-A54E-3A546260CF52}" type="presParOf" srcId="{26F04B3C-98F2-5243-9461-519E440C5C11}" destId="{A355259C-7B6F-DA48-A06F-6441662D9DEA}" srcOrd="6" destOrd="0" presId="urn:microsoft.com/office/officeart/2008/layout/LinedList"/>
    <dgm:cxn modelId="{54C834CA-7242-174A-80CE-F57A78D742B4}" type="presParOf" srcId="{26F04B3C-98F2-5243-9461-519E440C5C11}" destId="{41570DFE-6866-A644-AAA1-1BFE3349BDB3}" srcOrd="7" destOrd="0" presId="urn:microsoft.com/office/officeart/2008/layout/LinedList"/>
    <dgm:cxn modelId="{6CA8E70F-EE7C-9342-9FA7-584645C19B50}" type="presParOf" srcId="{41570DFE-6866-A644-AAA1-1BFE3349BDB3}" destId="{488A59E1-8B8C-B94F-8E71-FAF93A480BED}" srcOrd="0" destOrd="0" presId="urn:microsoft.com/office/officeart/2008/layout/LinedList"/>
    <dgm:cxn modelId="{F51D2C75-9611-B44C-B20D-8DA2EE6FFF41}" type="presParOf" srcId="{41570DFE-6866-A644-AAA1-1BFE3349BDB3}" destId="{7F825045-6ADF-E643-9A4C-358515EE60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0EAA75-C77E-854B-A476-8FC4E792069D}"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7DC5B84C-26A2-0E40-93D0-4D51B7339055}">
      <dgm:prSet/>
      <dgm:spPr/>
      <dgm:t>
        <a:bodyPr/>
        <a:lstStyle/>
        <a:p>
          <a:pPr rtl="0"/>
          <a:r>
            <a:rPr lang="it-IT" baseline="0" dirty="0" smtClean="0"/>
            <a:t>Pagamenti 2016</a:t>
          </a:r>
          <a:endParaRPr lang="it-IT" dirty="0"/>
        </a:p>
      </dgm:t>
    </dgm:pt>
    <dgm:pt modelId="{45E62308-9F11-EA44-BB83-DA914B497227}" type="parTrans" cxnId="{287B380F-F036-044C-8144-AAA0FA4EF2C6}">
      <dgm:prSet/>
      <dgm:spPr/>
      <dgm:t>
        <a:bodyPr/>
        <a:lstStyle/>
        <a:p>
          <a:endParaRPr lang="it-IT"/>
        </a:p>
      </dgm:t>
    </dgm:pt>
    <dgm:pt modelId="{93EB06FC-5D9F-5240-B759-ECC7A42A0273}" type="sibTrans" cxnId="{287B380F-F036-044C-8144-AAA0FA4EF2C6}">
      <dgm:prSet/>
      <dgm:spPr/>
      <dgm:t>
        <a:bodyPr/>
        <a:lstStyle/>
        <a:p>
          <a:endParaRPr lang="it-IT"/>
        </a:p>
      </dgm:t>
    </dgm:pt>
    <dgm:pt modelId="{0A5C897C-A628-A240-8E64-4C47197B17A4}">
      <dgm:prSet/>
      <dgm:spPr/>
      <dgm:t>
        <a:bodyPr/>
        <a:lstStyle/>
        <a:p>
          <a:pPr rtl="0"/>
          <a:r>
            <a:rPr lang="it-IT" baseline="0" smtClean="0"/>
            <a:t>Nuova Disciplina UMA</a:t>
          </a:r>
          <a:endParaRPr lang="it-IT"/>
        </a:p>
      </dgm:t>
    </dgm:pt>
    <dgm:pt modelId="{8BAAE39B-F35E-3F41-BFEA-1E173C1E3344}" type="parTrans" cxnId="{3966D20C-642C-4841-ABA1-60F0F619C8B1}">
      <dgm:prSet/>
      <dgm:spPr/>
      <dgm:t>
        <a:bodyPr/>
        <a:lstStyle/>
        <a:p>
          <a:endParaRPr lang="it-IT"/>
        </a:p>
      </dgm:t>
    </dgm:pt>
    <dgm:pt modelId="{9B73D3E8-7B43-7245-95E3-CDCA72EF880E}" type="sibTrans" cxnId="{3966D20C-642C-4841-ABA1-60F0F619C8B1}">
      <dgm:prSet/>
      <dgm:spPr/>
      <dgm:t>
        <a:bodyPr/>
        <a:lstStyle/>
        <a:p>
          <a:endParaRPr lang="it-IT"/>
        </a:p>
      </dgm:t>
    </dgm:pt>
    <dgm:pt modelId="{AC1D4258-F7F2-7A42-89E1-3F1040B63310}">
      <dgm:prSet/>
      <dgm:spPr/>
      <dgm:t>
        <a:bodyPr/>
        <a:lstStyle/>
        <a:p>
          <a:pPr rtl="0"/>
          <a:r>
            <a:rPr lang="it-IT" baseline="0" smtClean="0"/>
            <a:t>Governo e Sicurezza dei dati</a:t>
          </a:r>
          <a:endParaRPr lang="it-IT"/>
        </a:p>
      </dgm:t>
    </dgm:pt>
    <dgm:pt modelId="{88CD1F6E-4F61-A346-9FDB-7AB4E1B29019}" type="parTrans" cxnId="{9F6FA975-1B02-F74C-A8A5-4DEEE8123F31}">
      <dgm:prSet/>
      <dgm:spPr/>
      <dgm:t>
        <a:bodyPr/>
        <a:lstStyle/>
        <a:p>
          <a:endParaRPr lang="it-IT"/>
        </a:p>
      </dgm:t>
    </dgm:pt>
    <dgm:pt modelId="{33D5A22C-59B1-4D4B-AAAE-D2F81EB90E31}" type="sibTrans" cxnId="{9F6FA975-1B02-F74C-A8A5-4DEEE8123F31}">
      <dgm:prSet/>
      <dgm:spPr/>
      <dgm:t>
        <a:bodyPr/>
        <a:lstStyle/>
        <a:p>
          <a:endParaRPr lang="it-IT"/>
        </a:p>
      </dgm:t>
    </dgm:pt>
    <dgm:pt modelId="{BA6C4BB0-B9D9-6A46-AEA3-A09CD0C02CF8}">
      <dgm:prSet/>
      <dgm:spPr/>
      <dgm:t>
        <a:bodyPr/>
        <a:lstStyle/>
        <a:p>
          <a:pPr rtl="0"/>
          <a:r>
            <a:rPr lang="it-IT" baseline="0" smtClean="0"/>
            <a:t>Lotta antifrode</a:t>
          </a:r>
          <a:endParaRPr lang="it-IT"/>
        </a:p>
      </dgm:t>
    </dgm:pt>
    <dgm:pt modelId="{ED01BFC5-D531-5447-A186-DE99E61B5304}" type="parTrans" cxnId="{C7B1BE7A-CD48-EE42-86BA-BF02894D6D97}">
      <dgm:prSet/>
      <dgm:spPr/>
      <dgm:t>
        <a:bodyPr/>
        <a:lstStyle/>
        <a:p>
          <a:endParaRPr lang="it-IT"/>
        </a:p>
      </dgm:t>
    </dgm:pt>
    <dgm:pt modelId="{5E09C730-7D41-4A46-8C63-0DF9DFA4C280}" type="sibTrans" cxnId="{C7B1BE7A-CD48-EE42-86BA-BF02894D6D97}">
      <dgm:prSet/>
      <dgm:spPr/>
      <dgm:t>
        <a:bodyPr/>
        <a:lstStyle/>
        <a:p>
          <a:endParaRPr lang="it-IT"/>
        </a:p>
      </dgm:t>
    </dgm:pt>
    <dgm:pt modelId="{AF13C667-A75C-D04A-B80B-4CA5710C6689}" type="pres">
      <dgm:prSet presAssocID="{DB0EAA75-C77E-854B-A476-8FC4E792069D}" presName="linear" presStyleCnt="0">
        <dgm:presLayoutVars>
          <dgm:animLvl val="lvl"/>
          <dgm:resizeHandles val="exact"/>
        </dgm:presLayoutVars>
      </dgm:prSet>
      <dgm:spPr/>
      <dgm:t>
        <a:bodyPr/>
        <a:lstStyle/>
        <a:p>
          <a:endParaRPr lang="it-IT"/>
        </a:p>
      </dgm:t>
    </dgm:pt>
    <dgm:pt modelId="{C5C2A5D6-7E7E-B64E-8D7E-F0529294C15F}" type="pres">
      <dgm:prSet presAssocID="{7DC5B84C-26A2-0E40-93D0-4D51B7339055}" presName="parentText" presStyleLbl="node1" presStyleIdx="0" presStyleCnt="4">
        <dgm:presLayoutVars>
          <dgm:chMax val="0"/>
          <dgm:bulletEnabled val="1"/>
        </dgm:presLayoutVars>
      </dgm:prSet>
      <dgm:spPr/>
      <dgm:t>
        <a:bodyPr/>
        <a:lstStyle/>
        <a:p>
          <a:endParaRPr lang="it-IT"/>
        </a:p>
      </dgm:t>
    </dgm:pt>
    <dgm:pt modelId="{7A8A4ED4-F126-3C49-992E-004A145B69F1}" type="pres">
      <dgm:prSet presAssocID="{93EB06FC-5D9F-5240-B759-ECC7A42A0273}" presName="spacer" presStyleCnt="0"/>
      <dgm:spPr/>
    </dgm:pt>
    <dgm:pt modelId="{AB6D7D56-92A8-5244-8B96-DE82997DDBB2}" type="pres">
      <dgm:prSet presAssocID="{0A5C897C-A628-A240-8E64-4C47197B17A4}" presName="parentText" presStyleLbl="node1" presStyleIdx="1" presStyleCnt="4">
        <dgm:presLayoutVars>
          <dgm:chMax val="0"/>
          <dgm:bulletEnabled val="1"/>
        </dgm:presLayoutVars>
      </dgm:prSet>
      <dgm:spPr/>
      <dgm:t>
        <a:bodyPr/>
        <a:lstStyle/>
        <a:p>
          <a:endParaRPr lang="it-IT"/>
        </a:p>
      </dgm:t>
    </dgm:pt>
    <dgm:pt modelId="{FF99FD08-04AB-304C-B656-08E64607EAAA}" type="pres">
      <dgm:prSet presAssocID="{9B73D3E8-7B43-7245-95E3-CDCA72EF880E}" presName="spacer" presStyleCnt="0"/>
      <dgm:spPr/>
    </dgm:pt>
    <dgm:pt modelId="{CA3FC553-504F-E848-B060-7D3509ECE7F0}" type="pres">
      <dgm:prSet presAssocID="{AC1D4258-F7F2-7A42-89E1-3F1040B63310}" presName="parentText" presStyleLbl="node1" presStyleIdx="2" presStyleCnt="4">
        <dgm:presLayoutVars>
          <dgm:chMax val="0"/>
          <dgm:bulletEnabled val="1"/>
        </dgm:presLayoutVars>
      </dgm:prSet>
      <dgm:spPr/>
      <dgm:t>
        <a:bodyPr/>
        <a:lstStyle/>
        <a:p>
          <a:endParaRPr lang="it-IT"/>
        </a:p>
      </dgm:t>
    </dgm:pt>
    <dgm:pt modelId="{A596E841-DCFA-B24F-9A56-137D303400BA}" type="pres">
      <dgm:prSet presAssocID="{33D5A22C-59B1-4D4B-AAAE-D2F81EB90E31}" presName="spacer" presStyleCnt="0"/>
      <dgm:spPr/>
    </dgm:pt>
    <dgm:pt modelId="{516E75CA-7A30-6D43-859B-55073E86E2C9}" type="pres">
      <dgm:prSet presAssocID="{BA6C4BB0-B9D9-6A46-AEA3-A09CD0C02CF8}" presName="parentText" presStyleLbl="node1" presStyleIdx="3" presStyleCnt="4">
        <dgm:presLayoutVars>
          <dgm:chMax val="0"/>
          <dgm:bulletEnabled val="1"/>
        </dgm:presLayoutVars>
      </dgm:prSet>
      <dgm:spPr/>
      <dgm:t>
        <a:bodyPr/>
        <a:lstStyle/>
        <a:p>
          <a:endParaRPr lang="it-IT"/>
        </a:p>
      </dgm:t>
    </dgm:pt>
  </dgm:ptLst>
  <dgm:cxnLst>
    <dgm:cxn modelId="{2DCE060D-1AFE-CE49-BA6F-AF8B9B07E8C4}" type="presOf" srcId="{0A5C897C-A628-A240-8E64-4C47197B17A4}" destId="{AB6D7D56-92A8-5244-8B96-DE82997DDBB2}" srcOrd="0" destOrd="0" presId="urn:microsoft.com/office/officeart/2005/8/layout/vList2"/>
    <dgm:cxn modelId="{50879833-D048-C94B-B93E-93BB4357974A}" type="presOf" srcId="{BA6C4BB0-B9D9-6A46-AEA3-A09CD0C02CF8}" destId="{516E75CA-7A30-6D43-859B-55073E86E2C9}" srcOrd="0" destOrd="0" presId="urn:microsoft.com/office/officeart/2005/8/layout/vList2"/>
    <dgm:cxn modelId="{9F6FA975-1B02-F74C-A8A5-4DEEE8123F31}" srcId="{DB0EAA75-C77E-854B-A476-8FC4E792069D}" destId="{AC1D4258-F7F2-7A42-89E1-3F1040B63310}" srcOrd="2" destOrd="0" parTransId="{88CD1F6E-4F61-A346-9FDB-7AB4E1B29019}" sibTransId="{33D5A22C-59B1-4D4B-AAAE-D2F81EB90E31}"/>
    <dgm:cxn modelId="{C7B1BE7A-CD48-EE42-86BA-BF02894D6D97}" srcId="{DB0EAA75-C77E-854B-A476-8FC4E792069D}" destId="{BA6C4BB0-B9D9-6A46-AEA3-A09CD0C02CF8}" srcOrd="3" destOrd="0" parTransId="{ED01BFC5-D531-5447-A186-DE99E61B5304}" sibTransId="{5E09C730-7D41-4A46-8C63-0DF9DFA4C280}"/>
    <dgm:cxn modelId="{3966D20C-642C-4841-ABA1-60F0F619C8B1}" srcId="{DB0EAA75-C77E-854B-A476-8FC4E792069D}" destId="{0A5C897C-A628-A240-8E64-4C47197B17A4}" srcOrd="1" destOrd="0" parTransId="{8BAAE39B-F35E-3F41-BFEA-1E173C1E3344}" sibTransId="{9B73D3E8-7B43-7245-95E3-CDCA72EF880E}"/>
    <dgm:cxn modelId="{287B380F-F036-044C-8144-AAA0FA4EF2C6}" srcId="{DB0EAA75-C77E-854B-A476-8FC4E792069D}" destId="{7DC5B84C-26A2-0E40-93D0-4D51B7339055}" srcOrd="0" destOrd="0" parTransId="{45E62308-9F11-EA44-BB83-DA914B497227}" sibTransId="{93EB06FC-5D9F-5240-B759-ECC7A42A0273}"/>
    <dgm:cxn modelId="{DB5DF7EB-985E-6C4C-9FC1-31D9EE27B817}" type="presOf" srcId="{DB0EAA75-C77E-854B-A476-8FC4E792069D}" destId="{AF13C667-A75C-D04A-B80B-4CA5710C6689}" srcOrd="0" destOrd="0" presId="urn:microsoft.com/office/officeart/2005/8/layout/vList2"/>
    <dgm:cxn modelId="{AD5E92A2-5B67-DC46-8CBE-0E5FA0C29BC4}" type="presOf" srcId="{AC1D4258-F7F2-7A42-89E1-3F1040B63310}" destId="{CA3FC553-504F-E848-B060-7D3509ECE7F0}" srcOrd="0" destOrd="0" presId="urn:microsoft.com/office/officeart/2005/8/layout/vList2"/>
    <dgm:cxn modelId="{80BAAD76-0E1E-E048-80B4-5BFDF3911329}" type="presOf" srcId="{7DC5B84C-26A2-0E40-93D0-4D51B7339055}" destId="{C5C2A5D6-7E7E-B64E-8D7E-F0529294C15F}" srcOrd="0" destOrd="0" presId="urn:microsoft.com/office/officeart/2005/8/layout/vList2"/>
    <dgm:cxn modelId="{0F94DC0E-2158-AE42-9A10-EAE2402D6981}" type="presParOf" srcId="{AF13C667-A75C-D04A-B80B-4CA5710C6689}" destId="{C5C2A5D6-7E7E-B64E-8D7E-F0529294C15F}" srcOrd="0" destOrd="0" presId="urn:microsoft.com/office/officeart/2005/8/layout/vList2"/>
    <dgm:cxn modelId="{C42B9C92-0FEE-6943-BB6A-530B6B8C22BE}" type="presParOf" srcId="{AF13C667-A75C-D04A-B80B-4CA5710C6689}" destId="{7A8A4ED4-F126-3C49-992E-004A145B69F1}" srcOrd="1" destOrd="0" presId="urn:microsoft.com/office/officeart/2005/8/layout/vList2"/>
    <dgm:cxn modelId="{18298B2B-988C-FE45-AE06-2C5C45B2E35C}" type="presParOf" srcId="{AF13C667-A75C-D04A-B80B-4CA5710C6689}" destId="{AB6D7D56-92A8-5244-8B96-DE82997DDBB2}" srcOrd="2" destOrd="0" presId="urn:microsoft.com/office/officeart/2005/8/layout/vList2"/>
    <dgm:cxn modelId="{D87FB5C9-4C80-6543-8739-D0A5F211BFD2}" type="presParOf" srcId="{AF13C667-A75C-D04A-B80B-4CA5710C6689}" destId="{FF99FD08-04AB-304C-B656-08E64607EAAA}" srcOrd="3" destOrd="0" presId="urn:microsoft.com/office/officeart/2005/8/layout/vList2"/>
    <dgm:cxn modelId="{88840AAF-B93D-7543-A9EB-25311A11926E}" type="presParOf" srcId="{AF13C667-A75C-D04A-B80B-4CA5710C6689}" destId="{CA3FC553-504F-E848-B060-7D3509ECE7F0}" srcOrd="4" destOrd="0" presId="urn:microsoft.com/office/officeart/2005/8/layout/vList2"/>
    <dgm:cxn modelId="{B8AFA50B-55F9-8B47-AC28-7A68CF1C85FE}" type="presParOf" srcId="{AF13C667-A75C-D04A-B80B-4CA5710C6689}" destId="{A596E841-DCFA-B24F-9A56-137D303400BA}" srcOrd="5" destOrd="0" presId="urn:microsoft.com/office/officeart/2005/8/layout/vList2"/>
    <dgm:cxn modelId="{2EFD340E-D5B4-2E44-B2AA-4581CB840ECC}" type="presParOf" srcId="{AF13C667-A75C-D04A-B80B-4CA5710C6689}" destId="{516E75CA-7A30-6D43-859B-55073E86E2C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816A13-6ACF-49DE-BF20-DD5B83851B13}" type="doc">
      <dgm:prSet loTypeId="urn:microsoft.com/office/officeart/2005/8/layout/vList5" loCatId="list" qsTypeId="urn:microsoft.com/office/officeart/2005/8/quickstyle/simple1" qsCatId="simple" csTypeId="urn:microsoft.com/office/officeart/2005/8/colors/accent0_2" csCatId="mainScheme"/>
      <dgm:spPr/>
      <dgm:t>
        <a:bodyPr/>
        <a:lstStyle/>
        <a:p>
          <a:endParaRPr lang="it-IT"/>
        </a:p>
      </dgm:t>
    </dgm:pt>
    <dgm:pt modelId="{A02F5D78-F421-4C08-ACC0-944112B34483}">
      <dgm:prSet/>
      <dgm:spPr/>
      <dgm:t>
        <a:bodyPr/>
        <a:lstStyle/>
        <a:p>
          <a:pPr rtl="0"/>
          <a:r>
            <a:rPr lang="it-IT" baseline="0" dirty="0" smtClean="0"/>
            <a:t>La Regione Calabria con D.G.R. n. 432 del 10 novembre 2016 ha adottato una nuova procedura di assegnazione del carburante agricolo ad accise agevolate, le cui principali novità sono:</a:t>
          </a:r>
          <a:endParaRPr lang="it-IT" dirty="0"/>
        </a:p>
      </dgm:t>
    </dgm:pt>
    <dgm:pt modelId="{91199C9C-ECF1-4A09-91F2-33807E049B62}" type="parTrans" cxnId="{E036D175-8C57-49E6-81AB-2B7D4D17AC19}">
      <dgm:prSet/>
      <dgm:spPr/>
      <dgm:t>
        <a:bodyPr/>
        <a:lstStyle/>
        <a:p>
          <a:endParaRPr lang="it-IT"/>
        </a:p>
      </dgm:t>
    </dgm:pt>
    <dgm:pt modelId="{B71B0387-B14F-414E-98A0-15DA4BFABEF6}" type="sibTrans" cxnId="{E036D175-8C57-49E6-81AB-2B7D4D17AC19}">
      <dgm:prSet/>
      <dgm:spPr/>
      <dgm:t>
        <a:bodyPr/>
        <a:lstStyle/>
        <a:p>
          <a:endParaRPr lang="it-IT"/>
        </a:p>
      </dgm:t>
    </dgm:pt>
    <dgm:pt modelId="{9CF01576-0ABE-4317-833E-3510857C6F14}">
      <dgm:prSet/>
      <dgm:spPr/>
      <dgm:t>
        <a:bodyPr/>
        <a:lstStyle/>
        <a:p>
          <a:pPr rtl="0"/>
          <a:r>
            <a:rPr lang="it-IT" baseline="0" dirty="0" smtClean="0"/>
            <a:t>Gestione delle assegnazioni da parte della Regione e dei Centri di Assistenza Agricola</a:t>
          </a:r>
          <a:endParaRPr lang="it-IT" dirty="0"/>
        </a:p>
      </dgm:t>
    </dgm:pt>
    <dgm:pt modelId="{D5E836CD-79C9-48BC-B047-3EE2694A5713}" type="parTrans" cxnId="{D7BB5AE3-13BB-40C1-A62D-C185E99D6C98}">
      <dgm:prSet/>
      <dgm:spPr/>
      <dgm:t>
        <a:bodyPr/>
        <a:lstStyle/>
        <a:p>
          <a:endParaRPr lang="it-IT"/>
        </a:p>
      </dgm:t>
    </dgm:pt>
    <dgm:pt modelId="{633B2B43-CF4E-4ACD-9CB5-EEC0A390A50B}" type="sibTrans" cxnId="{D7BB5AE3-13BB-40C1-A62D-C185E99D6C98}">
      <dgm:prSet/>
      <dgm:spPr/>
      <dgm:t>
        <a:bodyPr/>
        <a:lstStyle/>
        <a:p>
          <a:endParaRPr lang="it-IT"/>
        </a:p>
      </dgm:t>
    </dgm:pt>
    <dgm:pt modelId="{F35C2CAF-CA77-4133-A3ED-3F145B1D67E8}">
      <dgm:prSet/>
      <dgm:spPr/>
      <dgm:t>
        <a:bodyPr/>
        <a:lstStyle/>
        <a:p>
          <a:pPr rtl="0"/>
          <a:r>
            <a:rPr lang="it-IT" baseline="0" smtClean="0"/>
            <a:t>Informatizzazione delle procedure </a:t>
          </a:r>
          <a:endParaRPr lang="it-IT"/>
        </a:p>
      </dgm:t>
    </dgm:pt>
    <dgm:pt modelId="{B421EA4C-91D7-489F-B0FE-F46CCD2E544F}" type="parTrans" cxnId="{067AE78A-00ED-4A4A-BB17-7F2F09DEAEE7}">
      <dgm:prSet/>
      <dgm:spPr/>
      <dgm:t>
        <a:bodyPr/>
        <a:lstStyle/>
        <a:p>
          <a:endParaRPr lang="it-IT"/>
        </a:p>
      </dgm:t>
    </dgm:pt>
    <dgm:pt modelId="{633386EF-5C4A-49CC-8F07-CABC98EB1E18}" type="sibTrans" cxnId="{067AE78A-00ED-4A4A-BB17-7F2F09DEAEE7}">
      <dgm:prSet/>
      <dgm:spPr/>
      <dgm:t>
        <a:bodyPr/>
        <a:lstStyle/>
        <a:p>
          <a:endParaRPr lang="it-IT"/>
        </a:p>
      </dgm:t>
    </dgm:pt>
    <dgm:pt modelId="{95202B1B-5B71-430D-B630-02AAE8ECDF84}">
      <dgm:prSet/>
      <dgm:spPr/>
      <dgm:t>
        <a:bodyPr/>
        <a:lstStyle/>
        <a:p>
          <a:pPr rtl="0"/>
          <a:r>
            <a:rPr lang="it-IT" baseline="0" smtClean="0"/>
            <a:t>Libretto di controllo elettronico </a:t>
          </a:r>
          <a:endParaRPr lang="it-IT"/>
        </a:p>
      </dgm:t>
    </dgm:pt>
    <dgm:pt modelId="{5D6795B7-56F5-4997-85F0-166A4BB3DAD5}" type="parTrans" cxnId="{C74808BF-00D7-4198-9662-103F507FCE6F}">
      <dgm:prSet/>
      <dgm:spPr/>
      <dgm:t>
        <a:bodyPr/>
        <a:lstStyle/>
        <a:p>
          <a:endParaRPr lang="it-IT"/>
        </a:p>
      </dgm:t>
    </dgm:pt>
    <dgm:pt modelId="{AA276B60-D3CB-4FFC-9656-5A9E30CB5FCE}" type="sibTrans" cxnId="{C74808BF-00D7-4198-9662-103F507FCE6F}">
      <dgm:prSet/>
      <dgm:spPr/>
      <dgm:t>
        <a:bodyPr/>
        <a:lstStyle/>
        <a:p>
          <a:endParaRPr lang="it-IT"/>
        </a:p>
      </dgm:t>
    </dgm:pt>
    <dgm:pt modelId="{9347F687-990E-4A49-8B8A-D4B804AC8BDC}">
      <dgm:prSet/>
      <dgm:spPr/>
      <dgm:t>
        <a:bodyPr/>
        <a:lstStyle/>
        <a:p>
          <a:pPr rtl="0"/>
          <a:r>
            <a:rPr lang="it-IT" baseline="0" smtClean="0"/>
            <a:t>Conferimento all’ARCEA di nuove attribuzioni</a:t>
          </a:r>
          <a:endParaRPr lang="it-IT"/>
        </a:p>
      </dgm:t>
    </dgm:pt>
    <dgm:pt modelId="{F1EE33F0-D2EC-4C44-A2F2-8EA40C282FE3}" type="parTrans" cxnId="{23E8C482-208C-43FB-BFEE-4D12249B3B39}">
      <dgm:prSet/>
      <dgm:spPr/>
      <dgm:t>
        <a:bodyPr/>
        <a:lstStyle/>
        <a:p>
          <a:endParaRPr lang="it-IT"/>
        </a:p>
      </dgm:t>
    </dgm:pt>
    <dgm:pt modelId="{45A66650-8F14-44BE-A023-4DFFC9803B9A}" type="sibTrans" cxnId="{23E8C482-208C-43FB-BFEE-4D12249B3B39}">
      <dgm:prSet/>
      <dgm:spPr/>
      <dgm:t>
        <a:bodyPr/>
        <a:lstStyle/>
        <a:p>
          <a:endParaRPr lang="it-IT"/>
        </a:p>
      </dgm:t>
    </dgm:pt>
    <dgm:pt modelId="{CC641D54-35ED-4BF6-8F46-EBF1E32DF849}" type="pres">
      <dgm:prSet presAssocID="{FC816A13-6ACF-49DE-BF20-DD5B83851B13}" presName="Name0" presStyleCnt="0">
        <dgm:presLayoutVars>
          <dgm:dir/>
          <dgm:animLvl val="lvl"/>
          <dgm:resizeHandles val="exact"/>
        </dgm:presLayoutVars>
      </dgm:prSet>
      <dgm:spPr/>
      <dgm:t>
        <a:bodyPr/>
        <a:lstStyle/>
        <a:p>
          <a:endParaRPr lang="it-IT"/>
        </a:p>
      </dgm:t>
    </dgm:pt>
    <dgm:pt modelId="{BFB455C5-7358-49E1-B3A3-CFFC2E001832}" type="pres">
      <dgm:prSet presAssocID="{A02F5D78-F421-4C08-ACC0-944112B34483}" presName="linNode" presStyleCnt="0"/>
      <dgm:spPr/>
    </dgm:pt>
    <dgm:pt modelId="{3D4DF40C-BAAF-4AB4-AF94-FD2B05E31DD5}" type="pres">
      <dgm:prSet presAssocID="{A02F5D78-F421-4C08-ACC0-944112B34483}" presName="parentText" presStyleLbl="node1" presStyleIdx="0" presStyleCnt="1">
        <dgm:presLayoutVars>
          <dgm:chMax val="1"/>
          <dgm:bulletEnabled val="1"/>
        </dgm:presLayoutVars>
      </dgm:prSet>
      <dgm:spPr/>
      <dgm:t>
        <a:bodyPr/>
        <a:lstStyle/>
        <a:p>
          <a:endParaRPr lang="it-IT"/>
        </a:p>
      </dgm:t>
    </dgm:pt>
    <dgm:pt modelId="{B907761F-5E0F-487D-BC93-EA0CE0A94693}" type="pres">
      <dgm:prSet presAssocID="{A02F5D78-F421-4C08-ACC0-944112B34483}" presName="descendantText" presStyleLbl="alignAccFollowNode1" presStyleIdx="0" presStyleCnt="1">
        <dgm:presLayoutVars>
          <dgm:bulletEnabled val="1"/>
        </dgm:presLayoutVars>
      </dgm:prSet>
      <dgm:spPr/>
      <dgm:t>
        <a:bodyPr/>
        <a:lstStyle/>
        <a:p>
          <a:endParaRPr lang="it-IT"/>
        </a:p>
      </dgm:t>
    </dgm:pt>
  </dgm:ptLst>
  <dgm:cxnLst>
    <dgm:cxn modelId="{E036D175-8C57-49E6-81AB-2B7D4D17AC19}" srcId="{FC816A13-6ACF-49DE-BF20-DD5B83851B13}" destId="{A02F5D78-F421-4C08-ACC0-944112B34483}" srcOrd="0" destOrd="0" parTransId="{91199C9C-ECF1-4A09-91F2-33807E049B62}" sibTransId="{B71B0387-B14F-414E-98A0-15DA4BFABEF6}"/>
    <dgm:cxn modelId="{3ED5356F-F50A-429D-BA96-08C4D684A53E}" type="presOf" srcId="{9347F687-990E-4A49-8B8A-D4B804AC8BDC}" destId="{B907761F-5E0F-487D-BC93-EA0CE0A94693}" srcOrd="0" destOrd="3" presId="urn:microsoft.com/office/officeart/2005/8/layout/vList5"/>
    <dgm:cxn modelId="{067AE78A-00ED-4A4A-BB17-7F2F09DEAEE7}" srcId="{A02F5D78-F421-4C08-ACC0-944112B34483}" destId="{F35C2CAF-CA77-4133-A3ED-3F145B1D67E8}" srcOrd="1" destOrd="0" parTransId="{B421EA4C-91D7-489F-B0FE-F46CCD2E544F}" sibTransId="{633386EF-5C4A-49CC-8F07-CABC98EB1E18}"/>
    <dgm:cxn modelId="{C74808BF-00D7-4198-9662-103F507FCE6F}" srcId="{A02F5D78-F421-4C08-ACC0-944112B34483}" destId="{95202B1B-5B71-430D-B630-02AAE8ECDF84}" srcOrd="2" destOrd="0" parTransId="{5D6795B7-56F5-4997-85F0-166A4BB3DAD5}" sibTransId="{AA276B60-D3CB-4FFC-9656-5A9E30CB5FCE}"/>
    <dgm:cxn modelId="{94C5DCFC-8DEA-44FC-80F5-69AF09B4E729}" type="presOf" srcId="{A02F5D78-F421-4C08-ACC0-944112B34483}" destId="{3D4DF40C-BAAF-4AB4-AF94-FD2B05E31DD5}" srcOrd="0" destOrd="0" presId="urn:microsoft.com/office/officeart/2005/8/layout/vList5"/>
    <dgm:cxn modelId="{13814CBC-8F35-476E-AFAD-D26A0B3F9E8B}" type="presOf" srcId="{9CF01576-0ABE-4317-833E-3510857C6F14}" destId="{B907761F-5E0F-487D-BC93-EA0CE0A94693}" srcOrd="0" destOrd="0" presId="urn:microsoft.com/office/officeart/2005/8/layout/vList5"/>
    <dgm:cxn modelId="{D7BB5AE3-13BB-40C1-A62D-C185E99D6C98}" srcId="{A02F5D78-F421-4C08-ACC0-944112B34483}" destId="{9CF01576-0ABE-4317-833E-3510857C6F14}" srcOrd="0" destOrd="0" parTransId="{D5E836CD-79C9-48BC-B047-3EE2694A5713}" sibTransId="{633B2B43-CF4E-4ACD-9CB5-EEC0A390A50B}"/>
    <dgm:cxn modelId="{4CD21865-4DDB-47BD-AFCB-BA033FAA6ED5}" type="presOf" srcId="{FC816A13-6ACF-49DE-BF20-DD5B83851B13}" destId="{CC641D54-35ED-4BF6-8F46-EBF1E32DF849}" srcOrd="0" destOrd="0" presId="urn:microsoft.com/office/officeart/2005/8/layout/vList5"/>
    <dgm:cxn modelId="{23E8C482-208C-43FB-BFEE-4D12249B3B39}" srcId="{A02F5D78-F421-4C08-ACC0-944112B34483}" destId="{9347F687-990E-4A49-8B8A-D4B804AC8BDC}" srcOrd="3" destOrd="0" parTransId="{F1EE33F0-D2EC-4C44-A2F2-8EA40C282FE3}" sibTransId="{45A66650-8F14-44BE-A023-4DFFC9803B9A}"/>
    <dgm:cxn modelId="{A0F50F1B-3E11-4826-BBF0-CE70BA63D043}" type="presOf" srcId="{F35C2CAF-CA77-4133-A3ED-3F145B1D67E8}" destId="{B907761F-5E0F-487D-BC93-EA0CE0A94693}" srcOrd="0" destOrd="1" presId="urn:microsoft.com/office/officeart/2005/8/layout/vList5"/>
    <dgm:cxn modelId="{27E88417-191B-4AC7-8428-508BF3243772}" type="presOf" srcId="{95202B1B-5B71-430D-B630-02AAE8ECDF84}" destId="{B907761F-5E0F-487D-BC93-EA0CE0A94693}" srcOrd="0" destOrd="2" presId="urn:microsoft.com/office/officeart/2005/8/layout/vList5"/>
    <dgm:cxn modelId="{6E0E4D59-7C7A-4FC5-BA39-63CB7F583555}" type="presParOf" srcId="{CC641D54-35ED-4BF6-8F46-EBF1E32DF849}" destId="{BFB455C5-7358-49E1-B3A3-CFFC2E001832}" srcOrd="0" destOrd="0" presId="urn:microsoft.com/office/officeart/2005/8/layout/vList5"/>
    <dgm:cxn modelId="{610FBC13-20F1-4418-860C-1A1D74808736}" type="presParOf" srcId="{BFB455C5-7358-49E1-B3A3-CFFC2E001832}" destId="{3D4DF40C-BAAF-4AB4-AF94-FD2B05E31DD5}" srcOrd="0" destOrd="0" presId="urn:microsoft.com/office/officeart/2005/8/layout/vList5"/>
    <dgm:cxn modelId="{8503E5F0-27E5-45BA-B9BF-F440F7C7F756}" type="presParOf" srcId="{BFB455C5-7358-49E1-B3A3-CFFC2E001832}" destId="{B907761F-5E0F-487D-BC93-EA0CE0A946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FDCDC7-291E-4AC9-8319-40982C33C72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t-IT"/>
        </a:p>
      </dgm:t>
    </dgm:pt>
    <dgm:pt modelId="{E58189F7-59B3-499B-9CB7-D39B7C97EEA4}">
      <dgm:prSet/>
      <dgm:spPr/>
      <dgm:t>
        <a:bodyPr/>
        <a:lstStyle/>
        <a:p>
          <a:pPr rtl="0"/>
          <a:r>
            <a:rPr lang="it-IT" baseline="0" smtClean="0"/>
            <a:t>L’ARCEA, in ottemperanza a quanto disposto dalla D.G.R. n. 432/2016 provvede:</a:t>
          </a:r>
          <a:endParaRPr lang="it-IT"/>
        </a:p>
      </dgm:t>
    </dgm:pt>
    <dgm:pt modelId="{54B793BE-B2E6-413E-83F0-2A0335BEFB09}" type="parTrans" cxnId="{B9BA4A74-1174-4FA8-9C11-C58F37418B2A}">
      <dgm:prSet/>
      <dgm:spPr/>
      <dgm:t>
        <a:bodyPr/>
        <a:lstStyle/>
        <a:p>
          <a:endParaRPr lang="it-IT"/>
        </a:p>
      </dgm:t>
    </dgm:pt>
    <dgm:pt modelId="{F75FA36C-F6B1-4A5D-9682-45E6EF41F01D}" type="sibTrans" cxnId="{B9BA4A74-1174-4FA8-9C11-C58F37418B2A}">
      <dgm:prSet/>
      <dgm:spPr/>
      <dgm:t>
        <a:bodyPr/>
        <a:lstStyle/>
        <a:p>
          <a:endParaRPr lang="it-IT"/>
        </a:p>
      </dgm:t>
    </dgm:pt>
    <dgm:pt modelId="{F23ABD22-D061-4389-97C7-0408C44F1211}">
      <dgm:prSet/>
      <dgm:spPr/>
      <dgm:t>
        <a:bodyPr/>
        <a:lstStyle/>
        <a:p>
          <a:pPr rtl="0"/>
          <a:r>
            <a:rPr lang="it-IT" baseline="0" smtClean="0"/>
            <a:t>all’individuazione, all’acquisizione ed all’implementazione dell’applicativo informatico;</a:t>
          </a:r>
          <a:endParaRPr lang="it-IT"/>
        </a:p>
      </dgm:t>
    </dgm:pt>
    <dgm:pt modelId="{930C424B-15D0-4E6F-A7C2-D578BBA0C2B6}" type="parTrans" cxnId="{DB23A53C-5D03-4DD4-8699-0BC549D1E4D4}">
      <dgm:prSet/>
      <dgm:spPr/>
      <dgm:t>
        <a:bodyPr/>
        <a:lstStyle/>
        <a:p>
          <a:endParaRPr lang="it-IT"/>
        </a:p>
      </dgm:t>
    </dgm:pt>
    <dgm:pt modelId="{5CD3F712-1666-4897-8046-74276B05ECA4}" type="sibTrans" cxnId="{DB23A53C-5D03-4DD4-8699-0BC549D1E4D4}">
      <dgm:prSet/>
      <dgm:spPr/>
      <dgm:t>
        <a:bodyPr/>
        <a:lstStyle/>
        <a:p>
          <a:endParaRPr lang="it-IT"/>
        </a:p>
      </dgm:t>
    </dgm:pt>
    <dgm:pt modelId="{31F8E33A-0A3D-4509-B055-0F9BA20A77A2}">
      <dgm:prSet/>
      <dgm:spPr/>
      <dgm:t>
        <a:bodyPr/>
        <a:lstStyle/>
        <a:p>
          <a:pPr rtl="0"/>
          <a:r>
            <a:rPr lang="it-IT" baseline="0" smtClean="0"/>
            <a:t>alla definizione delle procedure tecniche amministrative riferite al funzionamento dell’applicativo</a:t>
          </a:r>
          <a:endParaRPr lang="it-IT"/>
        </a:p>
      </dgm:t>
    </dgm:pt>
    <dgm:pt modelId="{392CE323-C714-4206-80AF-57B5B9485849}" type="parTrans" cxnId="{3C82F835-D47E-4CC4-ACF9-7415F364DA39}">
      <dgm:prSet/>
      <dgm:spPr/>
      <dgm:t>
        <a:bodyPr/>
        <a:lstStyle/>
        <a:p>
          <a:endParaRPr lang="it-IT"/>
        </a:p>
      </dgm:t>
    </dgm:pt>
    <dgm:pt modelId="{AC43F1F5-8FEB-4587-BC97-D287B799E05E}" type="sibTrans" cxnId="{3C82F835-D47E-4CC4-ACF9-7415F364DA39}">
      <dgm:prSet/>
      <dgm:spPr/>
      <dgm:t>
        <a:bodyPr/>
        <a:lstStyle/>
        <a:p>
          <a:endParaRPr lang="it-IT"/>
        </a:p>
      </dgm:t>
    </dgm:pt>
    <dgm:pt modelId="{1B65CF2B-CDA6-45D8-AA16-BD508B953F65}">
      <dgm:prSet/>
      <dgm:spPr/>
      <dgm:t>
        <a:bodyPr/>
        <a:lstStyle/>
        <a:p>
          <a:pPr rtl="0"/>
          <a:r>
            <a:rPr lang="it-IT" baseline="0" smtClean="0"/>
            <a:t>alla predisposizione delle attività di controllo nei confronti dei CAA e degli aventi diritti</a:t>
          </a:r>
          <a:endParaRPr lang="it-IT"/>
        </a:p>
      </dgm:t>
    </dgm:pt>
    <dgm:pt modelId="{C4E2D44A-60E7-4AFF-B156-A3103C01D408}" type="parTrans" cxnId="{96DC0794-FD27-492D-BF47-B9E24E71D941}">
      <dgm:prSet/>
      <dgm:spPr/>
      <dgm:t>
        <a:bodyPr/>
        <a:lstStyle/>
        <a:p>
          <a:endParaRPr lang="it-IT"/>
        </a:p>
      </dgm:t>
    </dgm:pt>
    <dgm:pt modelId="{17BCFB34-16DE-467E-81FC-3471BCFCB4AE}" type="sibTrans" cxnId="{96DC0794-FD27-492D-BF47-B9E24E71D941}">
      <dgm:prSet/>
      <dgm:spPr/>
      <dgm:t>
        <a:bodyPr/>
        <a:lstStyle/>
        <a:p>
          <a:endParaRPr lang="it-IT"/>
        </a:p>
      </dgm:t>
    </dgm:pt>
    <dgm:pt modelId="{DBDBBC4E-9791-4416-B402-49E061F15FD4}" type="pres">
      <dgm:prSet presAssocID="{FBFDCDC7-291E-4AC9-8319-40982C33C725}" presName="vert0" presStyleCnt="0">
        <dgm:presLayoutVars>
          <dgm:dir/>
          <dgm:animOne val="branch"/>
          <dgm:animLvl val="lvl"/>
        </dgm:presLayoutVars>
      </dgm:prSet>
      <dgm:spPr/>
      <dgm:t>
        <a:bodyPr/>
        <a:lstStyle/>
        <a:p>
          <a:endParaRPr lang="it-IT"/>
        </a:p>
      </dgm:t>
    </dgm:pt>
    <dgm:pt modelId="{1E1981D5-96C1-42FD-991B-8FB7E803E265}" type="pres">
      <dgm:prSet presAssocID="{E58189F7-59B3-499B-9CB7-D39B7C97EEA4}" presName="thickLine" presStyleLbl="alignNode1" presStyleIdx="0" presStyleCnt="1"/>
      <dgm:spPr/>
    </dgm:pt>
    <dgm:pt modelId="{37388B20-12A2-460C-939C-9DB3A27020A5}" type="pres">
      <dgm:prSet presAssocID="{E58189F7-59B3-499B-9CB7-D39B7C97EEA4}" presName="horz1" presStyleCnt="0"/>
      <dgm:spPr/>
    </dgm:pt>
    <dgm:pt modelId="{2244C7F3-91D4-4659-B586-8DA54A92872F}" type="pres">
      <dgm:prSet presAssocID="{E58189F7-59B3-499B-9CB7-D39B7C97EEA4}" presName="tx1" presStyleLbl="revTx" presStyleIdx="0" presStyleCnt="4"/>
      <dgm:spPr/>
      <dgm:t>
        <a:bodyPr/>
        <a:lstStyle/>
        <a:p>
          <a:endParaRPr lang="it-IT"/>
        </a:p>
      </dgm:t>
    </dgm:pt>
    <dgm:pt modelId="{40258626-B6EA-4D41-B6F0-EA50CCBD6853}" type="pres">
      <dgm:prSet presAssocID="{E58189F7-59B3-499B-9CB7-D39B7C97EEA4}" presName="vert1" presStyleCnt="0"/>
      <dgm:spPr/>
    </dgm:pt>
    <dgm:pt modelId="{FE164107-3686-48D9-918D-1589C8CDFB12}" type="pres">
      <dgm:prSet presAssocID="{F23ABD22-D061-4389-97C7-0408C44F1211}" presName="vertSpace2a" presStyleCnt="0"/>
      <dgm:spPr/>
    </dgm:pt>
    <dgm:pt modelId="{FC1F8AD9-CC13-4FB5-8503-D7F1A2A4B5B7}" type="pres">
      <dgm:prSet presAssocID="{F23ABD22-D061-4389-97C7-0408C44F1211}" presName="horz2" presStyleCnt="0"/>
      <dgm:spPr/>
    </dgm:pt>
    <dgm:pt modelId="{1A561BB5-FE01-441D-8ADE-AB397EC9FD13}" type="pres">
      <dgm:prSet presAssocID="{F23ABD22-D061-4389-97C7-0408C44F1211}" presName="horzSpace2" presStyleCnt="0"/>
      <dgm:spPr/>
    </dgm:pt>
    <dgm:pt modelId="{581FB75C-07B9-4206-A619-D75F0403F68A}" type="pres">
      <dgm:prSet presAssocID="{F23ABD22-D061-4389-97C7-0408C44F1211}" presName="tx2" presStyleLbl="revTx" presStyleIdx="1" presStyleCnt="4"/>
      <dgm:spPr/>
      <dgm:t>
        <a:bodyPr/>
        <a:lstStyle/>
        <a:p>
          <a:endParaRPr lang="it-IT"/>
        </a:p>
      </dgm:t>
    </dgm:pt>
    <dgm:pt modelId="{7D204C92-21DD-4021-8D66-CDFA0FC98043}" type="pres">
      <dgm:prSet presAssocID="{F23ABD22-D061-4389-97C7-0408C44F1211}" presName="vert2" presStyleCnt="0"/>
      <dgm:spPr/>
    </dgm:pt>
    <dgm:pt modelId="{D62FD501-95AF-481C-910D-9CEB88A437F8}" type="pres">
      <dgm:prSet presAssocID="{F23ABD22-D061-4389-97C7-0408C44F1211}" presName="thinLine2b" presStyleLbl="callout" presStyleIdx="0" presStyleCnt="3"/>
      <dgm:spPr/>
    </dgm:pt>
    <dgm:pt modelId="{96D81728-A56A-4FF9-83AF-84FFD6B1A0C8}" type="pres">
      <dgm:prSet presAssocID="{F23ABD22-D061-4389-97C7-0408C44F1211}" presName="vertSpace2b" presStyleCnt="0"/>
      <dgm:spPr/>
    </dgm:pt>
    <dgm:pt modelId="{AFA09175-AF85-43A0-88CB-ABBF176E1EAC}" type="pres">
      <dgm:prSet presAssocID="{31F8E33A-0A3D-4509-B055-0F9BA20A77A2}" presName="horz2" presStyleCnt="0"/>
      <dgm:spPr/>
    </dgm:pt>
    <dgm:pt modelId="{0D55B1D2-CBB1-4947-9C5D-6971555449E8}" type="pres">
      <dgm:prSet presAssocID="{31F8E33A-0A3D-4509-B055-0F9BA20A77A2}" presName="horzSpace2" presStyleCnt="0"/>
      <dgm:spPr/>
    </dgm:pt>
    <dgm:pt modelId="{6EFCD503-9EAB-4994-8E03-9B46CD93768A}" type="pres">
      <dgm:prSet presAssocID="{31F8E33A-0A3D-4509-B055-0F9BA20A77A2}" presName="tx2" presStyleLbl="revTx" presStyleIdx="2" presStyleCnt="4"/>
      <dgm:spPr/>
      <dgm:t>
        <a:bodyPr/>
        <a:lstStyle/>
        <a:p>
          <a:endParaRPr lang="it-IT"/>
        </a:p>
      </dgm:t>
    </dgm:pt>
    <dgm:pt modelId="{F01095B2-97EA-48BA-AB33-DECED92852C4}" type="pres">
      <dgm:prSet presAssocID="{31F8E33A-0A3D-4509-B055-0F9BA20A77A2}" presName="vert2" presStyleCnt="0"/>
      <dgm:spPr/>
    </dgm:pt>
    <dgm:pt modelId="{D36AF40F-D4B7-4805-A468-734B62F7CF82}" type="pres">
      <dgm:prSet presAssocID="{31F8E33A-0A3D-4509-B055-0F9BA20A77A2}" presName="thinLine2b" presStyleLbl="callout" presStyleIdx="1" presStyleCnt="3"/>
      <dgm:spPr/>
    </dgm:pt>
    <dgm:pt modelId="{700E58D9-6A5C-4E72-9A70-25C13A1EEACF}" type="pres">
      <dgm:prSet presAssocID="{31F8E33A-0A3D-4509-B055-0F9BA20A77A2}" presName="vertSpace2b" presStyleCnt="0"/>
      <dgm:spPr/>
    </dgm:pt>
    <dgm:pt modelId="{07DF907D-2FE8-413A-881E-F7A3C0660444}" type="pres">
      <dgm:prSet presAssocID="{1B65CF2B-CDA6-45D8-AA16-BD508B953F65}" presName="horz2" presStyleCnt="0"/>
      <dgm:spPr/>
    </dgm:pt>
    <dgm:pt modelId="{D6FB21DD-BB00-4481-9AED-7D938AF581F8}" type="pres">
      <dgm:prSet presAssocID="{1B65CF2B-CDA6-45D8-AA16-BD508B953F65}" presName="horzSpace2" presStyleCnt="0"/>
      <dgm:spPr/>
    </dgm:pt>
    <dgm:pt modelId="{0CDEBEDF-189A-4054-8C4B-9703B355C3E3}" type="pres">
      <dgm:prSet presAssocID="{1B65CF2B-CDA6-45D8-AA16-BD508B953F65}" presName="tx2" presStyleLbl="revTx" presStyleIdx="3" presStyleCnt="4"/>
      <dgm:spPr/>
      <dgm:t>
        <a:bodyPr/>
        <a:lstStyle/>
        <a:p>
          <a:endParaRPr lang="it-IT"/>
        </a:p>
      </dgm:t>
    </dgm:pt>
    <dgm:pt modelId="{DA6A977E-9464-4ABF-B00B-8F8B7C9B219A}" type="pres">
      <dgm:prSet presAssocID="{1B65CF2B-CDA6-45D8-AA16-BD508B953F65}" presName="vert2" presStyleCnt="0"/>
      <dgm:spPr/>
    </dgm:pt>
    <dgm:pt modelId="{EFEC62E6-E0D4-436D-A2F3-441F8BA37DE7}" type="pres">
      <dgm:prSet presAssocID="{1B65CF2B-CDA6-45D8-AA16-BD508B953F65}" presName="thinLine2b" presStyleLbl="callout" presStyleIdx="2" presStyleCnt="3"/>
      <dgm:spPr/>
    </dgm:pt>
    <dgm:pt modelId="{29069A1C-3552-4AE1-8FE5-3A38685848C5}" type="pres">
      <dgm:prSet presAssocID="{1B65CF2B-CDA6-45D8-AA16-BD508B953F65}" presName="vertSpace2b" presStyleCnt="0"/>
      <dgm:spPr/>
    </dgm:pt>
  </dgm:ptLst>
  <dgm:cxnLst>
    <dgm:cxn modelId="{E3CDE902-AC40-408F-9764-D8FDB0B631DE}" type="presOf" srcId="{1B65CF2B-CDA6-45D8-AA16-BD508B953F65}" destId="{0CDEBEDF-189A-4054-8C4B-9703B355C3E3}" srcOrd="0" destOrd="0" presId="urn:microsoft.com/office/officeart/2008/layout/LinedList"/>
    <dgm:cxn modelId="{B9BA4A74-1174-4FA8-9C11-C58F37418B2A}" srcId="{FBFDCDC7-291E-4AC9-8319-40982C33C725}" destId="{E58189F7-59B3-499B-9CB7-D39B7C97EEA4}" srcOrd="0" destOrd="0" parTransId="{54B793BE-B2E6-413E-83F0-2A0335BEFB09}" sibTransId="{F75FA36C-F6B1-4A5D-9682-45E6EF41F01D}"/>
    <dgm:cxn modelId="{DB23A53C-5D03-4DD4-8699-0BC549D1E4D4}" srcId="{E58189F7-59B3-499B-9CB7-D39B7C97EEA4}" destId="{F23ABD22-D061-4389-97C7-0408C44F1211}" srcOrd="0" destOrd="0" parTransId="{930C424B-15D0-4E6F-A7C2-D578BBA0C2B6}" sibTransId="{5CD3F712-1666-4897-8046-74276B05ECA4}"/>
    <dgm:cxn modelId="{7631B9B9-7CCE-4BD4-BF3A-6CFBB2B994CB}" type="presOf" srcId="{F23ABD22-D061-4389-97C7-0408C44F1211}" destId="{581FB75C-07B9-4206-A619-D75F0403F68A}" srcOrd="0" destOrd="0" presId="urn:microsoft.com/office/officeart/2008/layout/LinedList"/>
    <dgm:cxn modelId="{3C82F835-D47E-4CC4-ACF9-7415F364DA39}" srcId="{E58189F7-59B3-499B-9CB7-D39B7C97EEA4}" destId="{31F8E33A-0A3D-4509-B055-0F9BA20A77A2}" srcOrd="1" destOrd="0" parTransId="{392CE323-C714-4206-80AF-57B5B9485849}" sibTransId="{AC43F1F5-8FEB-4587-BC97-D287B799E05E}"/>
    <dgm:cxn modelId="{96DC0794-FD27-492D-BF47-B9E24E71D941}" srcId="{E58189F7-59B3-499B-9CB7-D39B7C97EEA4}" destId="{1B65CF2B-CDA6-45D8-AA16-BD508B953F65}" srcOrd="2" destOrd="0" parTransId="{C4E2D44A-60E7-4AFF-B156-A3103C01D408}" sibTransId="{17BCFB34-16DE-467E-81FC-3471BCFCB4AE}"/>
    <dgm:cxn modelId="{25869FF0-62C8-4A1A-BFC1-23513730B843}" type="presOf" srcId="{31F8E33A-0A3D-4509-B055-0F9BA20A77A2}" destId="{6EFCD503-9EAB-4994-8E03-9B46CD93768A}" srcOrd="0" destOrd="0" presId="urn:microsoft.com/office/officeart/2008/layout/LinedList"/>
    <dgm:cxn modelId="{14BA08C7-8E3F-43D8-A641-EED43B6916CE}" type="presOf" srcId="{E58189F7-59B3-499B-9CB7-D39B7C97EEA4}" destId="{2244C7F3-91D4-4659-B586-8DA54A92872F}" srcOrd="0" destOrd="0" presId="urn:microsoft.com/office/officeart/2008/layout/LinedList"/>
    <dgm:cxn modelId="{3B85831A-8729-4AFA-8948-B05C0A41787C}" type="presOf" srcId="{FBFDCDC7-291E-4AC9-8319-40982C33C725}" destId="{DBDBBC4E-9791-4416-B402-49E061F15FD4}" srcOrd="0" destOrd="0" presId="urn:microsoft.com/office/officeart/2008/layout/LinedList"/>
    <dgm:cxn modelId="{326E2E5E-E3B1-415E-BB3D-8AB2C182A3C1}" type="presParOf" srcId="{DBDBBC4E-9791-4416-B402-49E061F15FD4}" destId="{1E1981D5-96C1-42FD-991B-8FB7E803E265}" srcOrd="0" destOrd="0" presId="urn:microsoft.com/office/officeart/2008/layout/LinedList"/>
    <dgm:cxn modelId="{C28D7738-7E71-4EE9-9C34-3C7260E98190}" type="presParOf" srcId="{DBDBBC4E-9791-4416-B402-49E061F15FD4}" destId="{37388B20-12A2-460C-939C-9DB3A27020A5}" srcOrd="1" destOrd="0" presId="urn:microsoft.com/office/officeart/2008/layout/LinedList"/>
    <dgm:cxn modelId="{B92B3B54-D580-4D51-91B6-8B0C739EB2BA}" type="presParOf" srcId="{37388B20-12A2-460C-939C-9DB3A27020A5}" destId="{2244C7F3-91D4-4659-B586-8DA54A92872F}" srcOrd="0" destOrd="0" presId="urn:microsoft.com/office/officeart/2008/layout/LinedList"/>
    <dgm:cxn modelId="{84CD0F28-DEF8-4B8C-90B6-11A3717150BF}" type="presParOf" srcId="{37388B20-12A2-460C-939C-9DB3A27020A5}" destId="{40258626-B6EA-4D41-B6F0-EA50CCBD6853}" srcOrd="1" destOrd="0" presId="urn:microsoft.com/office/officeart/2008/layout/LinedList"/>
    <dgm:cxn modelId="{B3FA9595-F1F9-4B3F-8E3E-8090055315FD}" type="presParOf" srcId="{40258626-B6EA-4D41-B6F0-EA50CCBD6853}" destId="{FE164107-3686-48D9-918D-1589C8CDFB12}" srcOrd="0" destOrd="0" presId="urn:microsoft.com/office/officeart/2008/layout/LinedList"/>
    <dgm:cxn modelId="{C1D59ABF-4A7C-40A8-8E18-08BCF3347EA7}" type="presParOf" srcId="{40258626-B6EA-4D41-B6F0-EA50CCBD6853}" destId="{FC1F8AD9-CC13-4FB5-8503-D7F1A2A4B5B7}" srcOrd="1" destOrd="0" presId="urn:microsoft.com/office/officeart/2008/layout/LinedList"/>
    <dgm:cxn modelId="{C01A6803-599A-402D-B7A4-14A413B7E935}" type="presParOf" srcId="{FC1F8AD9-CC13-4FB5-8503-D7F1A2A4B5B7}" destId="{1A561BB5-FE01-441D-8ADE-AB397EC9FD13}" srcOrd="0" destOrd="0" presId="urn:microsoft.com/office/officeart/2008/layout/LinedList"/>
    <dgm:cxn modelId="{EB102A69-D82F-4E7B-A986-AD55171DB23E}" type="presParOf" srcId="{FC1F8AD9-CC13-4FB5-8503-D7F1A2A4B5B7}" destId="{581FB75C-07B9-4206-A619-D75F0403F68A}" srcOrd="1" destOrd="0" presId="urn:microsoft.com/office/officeart/2008/layout/LinedList"/>
    <dgm:cxn modelId="{60E2E7C7-5163-4666-AEBF-12A5E33797E5}" type="presParOf" srcId="{FC1F8AD9-CC13-4FB5-8503-D7F1A2A4B5B7}" destId="{7D204C92-21DD-4021-8D66-CDFA0FC98043}" srcOrd="2" destOrd="0" presId="urn:microsoft.com/office/officeart/2008/layout/LinedList"/>
    <dgm:cxn modelId="{D6BA6501-E550-43F4-96CE-891C1F5CE7F4}" type="presParOf" srcId="{40258626-B6EA-4D41-B6F0-EA50CCBD6853}" destId="{D62FD501-95AF-481C-910D-9CEB88A437F8}" srcOrd="2" destOrd="0" presId="urn:microsoft.com/office/officeart/2008/layout/LinedList"/>
    <dgm:cxn modelId="{1E81126B-7C50-46F3-A0AC-F994866EFB1D}" type="presParOf" srcId="{40258626-B6EA-4D41-B6F0-EA50CCBD6853}" destId="{96D81728-A56A-4FF9-83AF-84FFD6B1A0C8}" srcOrd="3" destOrd="0" presId="urn:microsoft.com/office/officeart/2008/layout/LinedList"/>
    <dgm:cxn modelId="{4FB26D96-A7B3-400F-B40B-239333293B81}" type="presParOf" srcId="{40258626-B6EA-4D41-B6F0-EA50CCBD6853}" destId="{AFA09175-AF85-43A0-88CB-ABBF176E1EAC}" srcOrd="4" destOrd="0" presId="urn:microsoft.com/office/officeart/2008/layout/LinedList"/>
    <dgm:cxn modelId="{17B8F726-96F4-441C-8466-A16A3C6A0BC2}" type="presParOf" srcId="{AFA09175-AF85-43A0-88CB-ABBF176E1EAC}" destId="{0D55B1D2-CBB1-4947-9C5D-6971555449E8}" srcOrd="0" destOrd="0" presId="urn:microsoft.com/office/officeart/2008/layout/LinedList"/>
    <dgm:cxn modelId="{42E47A9F-C7A2-408D-BFD4-EE7F3AA10981}" type="presParOf" srcId="{AFA09175-AF85-43A0-88CB-ABBF176E1EAC}" destId="{6EFCD503-9EAB-4994-8E03-9B46CD93768A}" srcOrd="1" destOrd="0" presId="urn:microsoft.com/office/officeart/2008/layout/LinedList"/>
    <dgm:cxn modelId="{BA553B69-EE13-49D1-9BAE-9E0BE221E8D8}" type="presParOf" srcId="{AFA09175-AF85-43A0-88CB-ABBF176E1EAC}" destId="{F01095B2-97EA-48BA-AB33-DECED92852C4}" srcOrd="2" destOrd="0" presId="urn:microsoft.com/office/officeart/2008/layout/LinedList"/>
    <dgm:cxn modelId="{45301874-CD7E-4E20-A776-0F7BB4CAE516}" type="presParOf" srcId="{40258626-B6EA-4D41-B6F0-EA50CCBD6853}" destId="{D36AF40F-D4B7-4805-A468-734B62F7CF82}" srcOrd="5" destOrd="0" presId="urn:microsoft.com/office/officeart/2008/layout/LinedList"/>
    <dgm:cxn modelId="{BF7F63F9-3172-43F8-AAB2-2A53FEBD1FC8}" type="presParOf" srcId="{40258626-B6EA-4D41-B6F0-EA50CCBD6853}" destId="{700E58D9-6A5C-4E72-9A70-25C13A1EEACF}" srcOrd="6" destOrd="0" presId="urn:microsoft.com/office/officeart/2008/layout/LinedList"/>
    <dgm:cxn modelId="{45BFC975-930B-43DB-AE26-462E3630263A}" type="presParOf" srcId="{40258626-B6EA-4D41-B6F0-EA50CCBD6853}" destId="{07DF907D-2FE8-413A-881E-F7A3C0660444}" srcOrd="7" destOrd="0" presId="urn:microsoft.com/office/officeart/2008/layout/LinedList"/>
    <dgm:cxn modelId="{80A0E994-85B0-47CC-A2C0-6C97F3440EBD}" type="presParOf" srcId="{07DF907D-2FE8-413A-881E-F7A3C0660444}" destId="{D6FB21DD-BB00-4481-9AED-7D938AF581F8}" srcOrd="0" destOrd="0" presId="urn:microsoft.com/office/officeart/2008/layout/LinedList"/>
    <dgm:cxn modelId="{5FAC88FA-9295-4E7B-A22C-2A74E169EC20}" type="presParOf" srcId="{07DF907D-2FE8-413A-881E-F7A3C0660444}" destId="{0CDEBEDF-189A-4054-8C4B-9703B355C3E3}" srcOrd="1" destOrd="0" presId="urn:microsoft.com/office/officeart/2008/layout/LinedList"/>
    <dgm:cxn modelId="{EB4519D5-0E65-41F4-BF02-90905259A9D0}" type="presParOf" srcId="{07DF907D-2FE8-413A-881E-F7A3C0660444}" destId="{DA6A977E-9464-4ABF-B00B-8F8B7C9B219A}" srcOrd="2" destOrd="0" presId="urn:microsoft.com/office/officeart/2008/layout/LinedList"/>
    <dgm:cxn modelId="{6C37F9EF-1A2F-4D49-98C3-04140E46D2E8}" type="presParOf" srcId="{40258626-B6EA-4D41-B6F0-EA50CCBD6853}" destId="{EFEC62E6-E0D4-436D-A2F3-441F8BA37DE7}" srcOrd="8" destOrd="0" presId="urn:microsoft.com/office/officeart/2008/layout/LinedList"/>
    <dgm:cxn modelId="{EDAF5CFD-EEEE-4522-8D57-6AB228A33C1F}" type="presParOf" srcId="{40258626-B6EA-4D41-B6F0-EA50CCBD6853}" destId="{29069A1C-3552-4AE1-8FE5-3A38685848C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C0B52A-153B-4A09-8DFC-FA0536A4DED7}" type="doc">
      <dgm:prSet loTypeId="urn:microsoft.com/office/officeart/2008/layout/TitledPictureBlocks" loCatId="picture" qsTypeId="urn:microsoft.com/office/officeart/2005/8/quickstyle/simple1" qsCatId="simple" csTypeId="urn:microsoft.com/office/officeart/2005/8/colors/colorful1" csCatId="colorful" phldr="1"/>
      <dgm:spPr/>
      <dgm:t>
        <a:bodyPr/>
        <a:lstStyle/>
        <a:p>
          <a:endParaRPr lang="it-IT"/>
        </a:p>
      </dgm:t>
    </dgm:pt>
    <dgm:pt modelId="{58160DB1-CF81-49BB-8E06-1F90F1C44EA0}">
      <dgm:prSet/>
      <dgm:spPr/>
      <dgm:t>
        <a:bodyPr/>
        <a:lstStyle/>
        <a:p>
          <a:pPr rtl="0"/>
          <a:r>
            <a:rPr lang="it-IT" dirty="0" smtClean="0"/>
            <a:t>Consente la gestione automatizzata e centralizzata delle procedure per l’assegnazione delle agevolazioni fiscali per il carburante agricolo:</a:t>
          </a:r>
          <a:endParaRPr lang="it-IT" dirty="0"/>
        </a:p>
      </dgm:t>
    </dgm:pt>
    <dgm:pt modelId="{BA700BA0-B096-4A66-A975-D53CC83D862F}" type="parTrans" cxnId="{70EA5D94-C36A-49BF-BA99-05FB17097F39}">
      <dgm:prSet/>
      <dgm:spPr/>
      <dgm:t>
        <a:bodyPr/>
        <a:lstStyle/>
        <a:p>
          <a:endParaRPr lang="it-IT"/>
        </a:p>
      </dgm:t>
    </dgm:pt>
    <dgm:pt modelId="{A1A52B10-3B6E-4F24-B2CE-7967E9D43F5F}" type="sibTrans" cxnId="{70EA5D94-C36A-49BF-BA99-05FB17097F39}">
      <dgm:prSet/>
      <dgm:spPr/>
      <dgm:t>
        <a:bodyPr/>
        <a:lstStyle/>
        <a:p>
          <a:endParaRPr lang="it-IT"/>
        </a:p>
      </dgm:t>
    </dgm:pt>
    <dgm:pt modelId="{9D9E39C0-73EB-43B9-8284-032B9E58E994}">
      <dgm:prSet/>
      <dgm:spPr/>
      <dgm:t>
        <a:bodyPr/>
        <a:lstStyle/>
        <a:p>
          <a:pPr rtl="0"/>
          <a:r>
            <a:rPr lang="it-IT" smtClean="0"/>
            <a:t>Gestione pratiche</a:t>
          </a:r>
          <a:endParaRPr lang="it-IT"/>
        </a:p>
      </dgm:t>
    </dgm:pt>
    <dgm:pt modelId="{846270A0-9F5C-4B8E-8623-66E8FBB8456E}" type="parTrans" cxnId="{E44C4BF7-1120-42A0-976A-CF0A040D433E}">
      <dgm:prSet/>
      <dgm:spPr/>
      <dgm:t>
        <a:bodyPr/>
        <a:lstStyle/>
        <a:p>
          <a:endParaRPr lang="it-IT"/>
        </a:p>
      </dgm:t>
    </dgm:pt>
    <dgm:pt modelId="{0231110D-6128-4B4D-8E40-D96F640FDD28}" type="sibTrans" cxnId="{E44C4BF7-1120-42A0-976A-CF0A040D433E}">
      <dgm:prSet/>
      <dgm:spPr/>
      <dgm:t>
        <a:bodyPr/>
        <a:lstStyle/>
        <a:p>
          <a:endParaRPr lang="it-IT"/>
        </a:p>
      </dgm:t>
    </dgm:pt>
    <dgm:pt modelId="{3E556F1F-FA48-49AA-8F21-9D0C24003DEB}">
      <dgm:prSet/>
      <dgm:spPr/>
      <dgm:t>
        <a:bodyPr/>
        <a:lstStyle/>
        <a:p>
          <a:pPr rtl="0"/>
          <a:r>
            <a:rPr lang="it-IT" smtClean="0"/>
            <a:t>Statistiche e report</a:t>
          </a:r>
          <a:endParaRPr lang="it-IT"/>
        </a:p>
      </dgm:t>
    </dgm:pt>
    <dgm:pt modelId="{3315C143-065D-4304-8B58-9B6057423AC5}" type="parTrans" cxnId="{994A4E6B-59F4-4151-A1BE-9C69A262D78E}">
      <dgm:prSet/>
      <dgm:spPr/>
      <dgm:t>
        <a:bodyPr/>
        <a:lstStyle/>
        <a:p>
          <a:endParaRPr lang="it-IT"/>
        </a:p>
      </dgm:t>
    </dgm:pt>
    <dgm:pt modelId="{AD1D9144-64A8-4650-A0BE-644C39634C21}" type="sibTrans" cxnId="{994A4E6B-59F4-4151-A1BE-9C69A262D78E}">
      <dgm:prSet/>
      <dgm:spPr/>
      <dgm:t>
        <a:bodyPr/>
        <a:lstStyle/>
        <a:p>
          <a:endParaRPr lang="it-IT"/>
        </a:p>
      </dgm:t>
    </dgm:pt>
    <dgm:pt modelId="{F69F19E2-5555-47D1-8D9C-B9AFFB338342}">
      <dgm:prSet/>
      <dgm:spPr/>
      <dgm:t>
        <a:bodyPr/>
        <a:lstStyle/>
        <a:p>
          <a:pPr rtl="0"/>
          <a:r>
            <a:rPr lang="it-IT" smtClean="0"/>
            <a:t>Comunicazioni agli utenti</a:t>
          </a:r>
          <a:endParaRPr lang="it-IT"/>
        </a:p>
      </dgm:t>
    </dgm:pt>
    <dgm:pt modelId="{3C020C9E-3279-409E-A155-53C8EAA9E94A}" type="parTrans" cxnId="{420A1FD4-46E0-42E0-AEF8-12999DB4A389}">
      <dgm:prSet/>
      <dgm:spPr/>
      <dgm:t>
        <a:bodyPr/>
        <a:lstStyle/>
        <a:p>
          <a:endParaRPr lang="it-IT"/>
        </a:p>
      </dgm:t>
    </dgm:pt>
    <dgm:pt modelId="{6A524589-63C6-4374-9F12-7424F6EED78B}" type="sibTrans" cxnId="{420A1FD4-46E0-42E0-AEF8-12999DB4A389}">
      <dgm:prSet/>
      <dgm:spPr/>
      <dgm:t>
        <a:bodyPr/>
        <a:lstStyle/>
        <a:p>
          <a:endParaRPr lang="it-IT"/>
        </a:p>
      </dgm:t>
    </dgm:pt>
    <dgm:pt modelId="{E3AAD98E-66AF-4631-9EF9-D66929AE23C9}">
      <dgm:prSet/>
      <dgm:spPr/>
      <dgm:t>
        <a:bodyPr/>
        <a:lstStyle/>
        <a:p>
          <a:pPr rtl="0"/>
          <a:r>
            <a:rPr lang="it-IT" smtClean="0"/>
            <a:t>Gestione controlli campione</a:t>
          </a:r>
          <a:endParaRPr lang="it-IT"/>
        </a:p>
      </dgm:t>
    </dgm:pt>
    <dgm:pt modelId="{39D33A9E-B221-4F83-BF7A-EDF928DB32D5}" type="parTrans" cxnId="{3E7BD168-614C-4858-B0A1-386278722B16}">
      <dgm:prSet/>
      <dgm:spPr/>
      <dgm:t>
        <a:bodyPr/>
        <a:lstStyle/>
        <a:p>
          <a:endParaRPr lang="it-IT"/>
        </a:p>
      </dgm:t>
    </dgm:pt>
    <dgm:pt modelId="{C64C873E-1AE8-442E-9DCC-E2E43821AFE7}" type="sibTrans" cxnId="{3E7BD168-614C-4858-B0A1-386278722B16}">
      <dgm:prSet/>
      <dgm:spPr/>
      <dgm:t>
        <a:bodyPr/>
        <a:lstStyle/>
        <a:p>
          <a:endParaRPr lang="it-IT"/>
        </a:p>
      </dgm:t>
    </dgm:pt>
    <dgm:pt modelId="{62B047AE-019B-48F3-9694-7333732CB31C}">
      <dgm:prSet/>
      <dgm:spPr/>
      <dgm:t>
        <a:bodyPr/>
        <a:lstStyle/>
        <a:p>
          <a:pPr rtl="0"/>
          <a:r>
            <a:rPr lang="it-IT" smtClean="0"/>
            <a:t>Gestione storico assegnazione</a:t>
          </a:r>
          <a:endParaRPr lang="it-IT"/>
        </a:p>
      </dgm:t>
    </dgm:pt>
    <dgm:pt modelId="{6DD6A71C-4B4E-401A-AF7A-14CE307565F6}" type="parTrans" cxnId="{27FA2E3A-58CD-43CE-87C6-32781F3F525E}">
      <dgm:prSet/>
      <dgm:spPr/>
      <dgm:t>
        <a:bodyPr/>
        <a:lstStyle/>
        <a:p>
          <a:endParaRPr lang="it-IT"/>
        </a:p>
      </dgm:t>
    </dgm:pt>
    <dgm:pt modelId="{50635603-F4B3-40ED-9683-91D2CA059B9F}" type="sibTrans" cxnId="{27FA2E3A-58CD-43CE-87C6-32781F3F525E}">
      <dgm:prSet/>
      <dgm:spPr/>
      <dgm:t>
        <a:bodyPr/>
        <a:lstStyle/>
        <a:p>
          <a:endParaRPr lang="it-IT"/>
        </a:p>
      </dgm:t>
    </dgm:pt>
    <dgm:pt modelId="{FA946A34-373F-4518-B71B-5A7B01CF10B5}" type="pres">
      <dgm:prSet presAssocID="{76C0B52A-153B-4A09-8DFC-FA0536A4DED7}" presName="rootNode" presStyleCnt="0">
        <dgm:presLayoutVars>
          <dgm:chMax/>
          <dgm:chPref/>
          <dgm:dir/>
          <dgm:animLvl val="lvl"/>
        </dgm:presLayoutVars>
      </dgm:prSet>
      <dgm:spPr/>
      <dgm:t>
        <a:bodyPr/>
        <a:lstStyle/>
        <a:p>
          <a:endParaRPr lang="it-IT"/>
        </a:p>
      </dgm:t>
    </dgm:pt>
    <dgm:pt modelId="{EDA56F64-5ECF-4FE6-A686-CA3993CB7322}" type="pres">
      <dgm:prSet presAssocID="{58160DB1-CF81-49BB-8E06-1F90F1C44EA0}" presName="composite" presStyleCnt="0"/>
      <dgm:spPr/>
    </dgm:pt>
    <dgm:pt modelId="{F0184EDF-C902-4563-BF45-D4C40F5D601D}" type="pres">
      <dgm:prSet presAssocID="{58160DB1-CF81-49BB-8E06-1F90F1C44EA0}" presName="ParentText" presStyleLbl="node1" presStyleIdx="0" presStyleCnt="1" custScaleX="153748">
        <dgm:presLayoutVars>
          <dgm:chMax val="1"/>
          <dgm:chPref val="1"/>
          <dgm:bulletEnabled val="1"/>
        </dgm:presLayoutVars>
      </dgm:prSet>
      <dgm:spPr/>
      <dgm:t>
        <a:bodyPr/>
        <a:lstStyle/>
        <a:p>
          <a:endParaRPr lang="it-IT"/>
        </a:p>
      </dgm:t>
    </dgm:pt>
    <dgm:pt modelId="{27FB11F2-C6E7-4C2D-8913-50C15811F675}" type="pres">
      <dgm:prSet presAssocID="{58160DB1-CF81-49BB-8E06-1F90F1C44EA0}" presName="Image" presStyleLbl="bgImgPlace1" presStyleIdx="0" presStyleCnt="1" custScaleX="155886"/>
      <dgm:spPr>
        <a:blipFill rotWithShape="1">
          <a:blip xmlns:r="http://schemas.openxmlformats.org/officeDocument/2006/relationships" r:embed="rId1"/>
          <a:stretch>
            <a:fillRect/>
          </a:stretch>
        </a:blipFill>
      </dgm:spPr>
    </dgm:pt>
    <dgm:pt modelId="{F5BF7D99-0FC9-499B-919D-44E83A6E05E3}" type="pres">
      <dgm:prSet presAssocID="{58160DB1-CF81-49BB-8E06-1F90F1C44EA0}" presName="ChildText" presStyleLbl="fgAcc1" presStyleIdx="0" presStyleCnt="1">
        <dgm:presLayoutVars>
          <dgm:chMax val="0"/>
          <dgm:chPref val="0"/>
          <dgm:bulletEnabled val="1"/>
        </dgm:presLayoutVars>
      </dgm:prSet>
      <dgm:spPr/>
      <dgm:t>
        <a:bodyPr/>
        <a:lstStyle/>
        <a:p>
          <a:endParaRPr lang="it-IT"/>
        </a:p>
      </dgm:t>
    </dgm:pt>
  </dgm:ptLst>
  <dgm:cxnLst>
    <dgm:cxn modelId="{70EA5D94-C36A-49BF-BA99-05FB17097F39}" srcId="{76C0B52A-153B-4A09-8DFC-FA0536A4DED7}" destId="{58160DB1-CF81-49BB-8E06-1F90F1C44EA0}" srcOrd="0" destOrd="0" parTransId="{BA700BA0-B096-4A66-A975-D53CC83D862F}" sibTransId="{A1A52B10-3B6E-4F24-B2CE-7967E9D43F5F}"/>
    <dgm:cxn modelId="{5595077A-001D-4B06-8D14-FB4C17B355F9}" type="presOf" srcId="{E3AAD98E-66AF-4631-9EF9-D66929AE23C9}" destId="{F5BF7D99-0FC9-499B-919D-44E83A6E05E3}" srcOrd="0" destOrd="3" presId="urn:microsoft.com/office/officeart/2008/layout/TitledPictureBlocks"/>
    <dgm:cxn modelId="{420A1FD4-46E0-42E0-AEF8-12999DB4A389}" srcId="{58160DB1-CF81-49BB-8E06-1F90F1C44EA0}" destId="{F69F19E2-5555-47D1-8D9C-B9AFFB338342}" srcOrd="2" destOrd="0" parTransId="{3C020C9E-3279-409E-A155-53C8EAA9E94A}" sibTransId="{6A524589-63C6-4374-9F12-7424F6EED78B}"/>
    <dgm:cxn modelId="{E3BCFB17-9035-4D1A-8BE1-D5416A995882}" type="presOf" srcId="{58160DB1-CF81-49BB-8E06-1F90F1C44EA0}" destId="{F0184EDF-C902-4563-BF45-D4C40F5D601D}" srcOrd="0" destOrd="0" presId="urn:microsoft.com/office/officeart/2008/layout/TitledPictureBlocks"/>
    <dgm:cxn modelId="{9644C594-9449-49A2-9598-B0859E870064}" type="presOf" srcId="{76C0B52A-153B-4A09-8DFC-FA0536A4DED7}" destId="{FA946A34-373F-4518-B71B-5A7B01CF10B5}" srcOrd="0" destOrd="0" presId="urn:microsoft.com/office/officeart/2008/layout/TitledPictureBlocks"/>
    <dgm:cxn modelId="{C2C17EE3-D56D-4988-B957-1D354F363C41}" type="presOf" srcId="{3E556F1F-FA48-49AA-8F21-9D0C24003DEB}" destId="{F5BF7D99-0FC9-499B-919D-44E83A6E05E3}" srcOrd="0" destOrd="1" presId="urn:microsoft.com/office/officeart/2008/layout/TitledPictureBlocks"/>
    <dgm:cxn modelId="{24A10858-653B-4169-A4D5-1D66CB161871}" type="presOf" srcId="{9D9E39C0-73EB-43B9-8284-032B9E58E994}" destId="{F5BF7D99-0FC9-499B-919D-44E83A6E05E3}" srcOrd="0" destOrd="0" presId="urn:microsoft.com/office/officeart/2008/layout/TitledPictureBlocks"/>
    <dgm:cxn modelId="{3E7BD168-614C-4858-B0A1-386278722B16}" srcId="{58160DB1-CF81-49BB-8E06-1F90F1C44EA0}" destId="{E3AAD98E-66AF-4631-9EF9-D66929AE23C9}" srcOrd="3" destOrd="0" parTransId="{39D33A9E-B221-4F83-BF7A-EDF928DB32D5}" sibTransId="{C64C873E-1AE8-442E-9DCC-E2E43821AFE7}"/>
    <dgm:cxn modelId="{E44C4BF7-1120-42A0-976A-CF0A040D433E}" srcId="{58160DB1-CF81-49BB-8E06-1F90F1C44EA0}" destId="{9D9E39C0-73EB-43B9-8284-032B9E58E994}" srcOrd="0" destOrd="0" parTransId="{846270A0-9F5C-4B8E-8623-66E8FBB8456E}" sibTransId="{0231110D-6128-4B4D-8E40-D96F640FDD28}"/>
    <dgm:cxn modelId="{27FA2E3A-58CD-43CE-87C6-32781F3F525E}" srcId="{58160DB1-CF81-49BB-8E06-1F90F1C44EA0}" destId="{62B047AE-019B-48F3-9694-7333732CB31C}" srcOrd="4" destOrd="0" parTransId="{6DD6A71C-4B4E-401A-AF7A-14CE307565F6}" sibTransId="{50635603-F4B3-40ED-9683-91D2CA059B9F}"/>
    <dgm:cxn modelId="{994A4E6B-59F4-4151-A1BE-9C69A262D78E}" srcId="{58160DB1-CF81-49BB-8E06-1F90F1C44EA0}" destId="{3E556F1F-FA48-49AA-8F21-9D0C24003DEB}" srcOrd="1" destOrd="0" parTransId="{3315C143-065D-4304-8B58-9B6057423AC5}" sibTransId="{AD1D9144-64A8-4650-A0BE-644C39634C21}"/>
    <dgm:cxn modelId="{9F2C4040-E646-4CAE-BA31-AACE015A97CC}" type="presOf" srcId="{F69F19E2-5555-47D1-8D9C-B9AFFB338342}" destId="{F5BF7D99-0FC9-499B-919D-44E83A6E05E3}" srcOrd="0" destOrd="2" presId="urn:microsoft.com/office/officeart/2008/layout/TitledPictureBlocks"/>
    <dgm:cxn modelId="{8A3453D1-08CF-4032-8A5F-81466534B431}" type="presOf" srcId="{62B047AE-019B-48F3-9694-7333732CB31C}" destId="{F5BF7D99-0FC9-499B-919D-44E83A6E05E3}" srcOrd="0" destOrd="4" presId="urn:microsoft.com/office/officeart/2008/layout/TitledPictureBlocks"/>
    <dgm:cxn modelId="{42B41C5E-54D3-46E1-8F30-17AA5EEEC59C}" type="presParOf" srcId="{FA946A34-373F-4518-B71B-5A7B01CF10B5}" destId="{EDA56F64-5ECF-4FE6-A686-CA3993CB7322}" srcOrd="0" destOrd="0" presId="urn:microsoft.com/office/officeart/2008/layout/TitledPictureBlocks"/>
    <dgm:cxn modelId="{F11107DA-662D-4322-B963-4E07E9CAC3B4}" type="presParOf" srcId="{EDA56F64-5ECF-4FE6-A686-CA3993CB7322}" destId="{F0184EDF-C902-4563-BF45-D4C40F5D601D}" srcOrd="0" destOrd="0" presId="urn:microsoft.com/office/officeart/2008/layout/TitledPictureBlocks"/>
    <dgm:cxn modelId="{7C3EDCFA-0F15-4D2A-B7A8-CA1585A300C7}" type="presParOf" srcId="{EDA56F64-5ECF-4FE6-A686-CA3993CB7322}" destId="{27FB11F2-C6E7-4C2D-8913-50C15811F675}" srcOrd="1" destOrd="0" presId="urn:microsoft.com/office/officeart/2008/layout/TitledPictureBlocks"/>
    <dgm:cxn modelId="{EE025468-0C53-48E0-B98B-BD3B9ADF97EA}" type="presParOf" srcId="{EDA56F64-5ECF-4FE6-A686-CA3993CB7322}" destId="{F5BF7D99-0FC9-499B-919D-44E83A6E05E3}"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CEE50C-678E-4AD1-B62B-0B760D927F75}" type="doc">
      <dgm:prSet loTypeId="urn:microsoft.com/office/officeart/2005/8/layout/vList4" loCatId="picture" qsTypeId="urn:microsoft.com/office/officeart/2005/8/quickstyle/simple1" qsCatId="simple" csTypeId="urn:microsoft.com/office/officeart/2005/8/colors/accent0_2" csCatId="mainScheme" phldr="1"/>
      <dgm:spPr/>
      <dgm:t>
        <a:bodyPr/>
        <a:lstStyle/>
        <a:p>
          <a:endParaRPr lang="it-IT"/>
        </a:p>
      </dgm:t>
    </dgm:pt>
    <dgm:pt modelId="{D71F53D2-48EA-4B97-964F-302DD476002A}">
      <dgm:prSet/>
      <dgm:spPr/>
      <dgm:t>
        <a:bodyPr/>
        <a:lstStyle/>
        <a:p>
          <a:pPr rtl="0"/>
          <a:r>
            <a:rPr lang="it-IT" baseline="0" dirty="0" smtClean="0"/>
            <a:t>Gli assegnatari UMA, da </a:t>
          </a:r>
          <a:r>
            <a:rPr lang="it-IT" b="1" baseline="0" dirty="0" smtClean="0"/>
            <a:t>portale</a:t>
          </a:r>
          <a:r>
            <a:rPr lang="it-IT" baseline="0" dirty="0" smtClean="0"/>
            <a:t> oppure mediante </a:t>
          </a:r>
          <a:r>
            <a:rPr lang="it-IT" b="1" baseline="0" dirty="0" err="1" smtClean="0"/>
            <a:t>App</a:t>
          </a:r>
          <a:r>
            <a:rPr lang="it-IT" b="1" baseline="0" dirty="0" smtClean="0"/>
            <a:t> mobile</a:t>
          </a:r>
          <a:r>
            <a:rPr lang="it-IT" baseline="0" dirty="0" smtClean="0"/>
            <a:t>, immettendo le credenziali, potranno:</a:t>
          </a:r>
          <a:endParaRPr lang="it-IT" dirty="0"/>
        </a:p>
      </dgm:t>
    </dgm:pt>
    <dgm:pt modelId="{2967940F-DB2E-4E8B-B98A-526FA70C6327}" type="parTrans" cxnId="{7034BDDF-6C53-4990-8C57-C213F52DD5DC}">
      <dgm:prSet/>
      <dgm:spPr/>
      <dgm:t>
        <a:bodyPr/>
        <a:lstStyle/>
        <a:p>
          <a:endParaRPr lang="it-IT"/>
        </a:p>
      </dgm:t>
    </dgm:pt>
    <dgm:pt modelId="{118332A4-E26E-417A-8DFD-E28C8598F4D6}" type="sibTrans" cxnId="{7034BDDF-6C53-4990-8C57-C213F52DD5DC}">
      <dgm:prSet/>
      <dgm:spPr/>
      <dgm:t>
        <a:bodyPr/>
        <a:lstStyle/>
        <a:p>
          <a:endParaRPr lang="it-IT"/>
        </a:p>
      </dgm:t>
    </dgm:pt>
    <dgm:pt modelId="{7131D273-CB69-4BAF-8F4F-4B2F72DCBDBC}">
      <dgm:prSet/>
      <dgm:spPr/>
      <dgm:t>
        <a:bodyPr/>
        <a:lstStyle/>
        <a:p>
          <a:pPr rtl="0"/>
          <a:r>
            <a:rPr lang="it-IT" baseline="0" dirty="0" smtClean="0"/>
            <a:t>Compilare la domanda di assegnazione (solo da portale)</a:t>
          </a:r>
          <a:endParaRPr lang="it-IT" dirty="0"/>
        </a:p>
      </dgm:t>
    </dgm:pt>
    <dgm:pt modelId="{E54AF2AB-B8C0-485F-8756-3C4CB5CA95C7}" type="parTrans" cxnId="{3512432C-CCF0-4E9A-A0A3-20FD2A857F5D}">
      <dgm:prSet/>
      <dgm:spPr/>
      <dgm:t>
        <a:bodyPr/>
        <a:lstStyle/>
        <a:p>
          <a:endParaRPr lang="it-IT"/>
        </a:p>
      </dgm:t>
    </dgm:pt>
    <dgm:pt modelId="{31808A7D-2B8F-404F-B11B-B55980544114}" type="sibTrans" cxnId="{3512432C-CCF0-4E9A-A0A3-20FD2A857F5D}">
      <dgm:prSet/>
      <dgm:spPr/>
      <dgm:t>
        <a:bodyPr/>
        <a:lstStyle/>
        <a:p>
          <a:endParaRPr lang="it-IT"/>
        </a:p>
      </dgm:t>
    </dgm:pt>
    <dgm:pt modelId="{3887CB04-603A-42D4-86DE-269A4E49A7DF}">
      <dgm:prSet/>
      <dgm:spPr/>
      <dgm:t>
        <a:bodyPr/>
        <a:lstStyle/>
        <a:p>
          <a:pPr rtl="0"/>
          <a:r>
            <a:rPr lang="it-IT" baseline="0" dirty="0" smtClean="0"/>
            <a:t>Ordinare e validare un ordine di carburante</a:t>
          </a:r>
          <a:endParaRPr lang="it-IT" dirty="0"/>
        </a:p>
      </dgm:t>
    </dgm:pt>
    <dgm:pt modelId="{8E8B813A-9533-4655-8FDE-626B66EFFD5D}" type="parTrans" cxnId="{F04D00CC-3613-43BD-8750-AA153F0DB456}">
      <dgm:prSet/>
      <dgm:spPr/>
      <dgm:t>
        <a:bodyPr/>
        <a:lstStyle/>
        <a:p>
          <a:endParaRPr lang="it-IT"/>
        </a:p>
      </dgm:t>
    </dgm:pt>
    <dgm:pt modelId="{81183749-09EE-4A4B-A4C2-8324FC9CC03A}" type="sibTrans" cxnId="{F04D00CC-3613-43BD-8750-AA153F0DB456}">
      <dgm:prSet/>
      <dgm:spPr/>
      <dgm:t>
        <a:bodyPr/>
        <a:lstStyle/>
        <a:p>
          <a:endParaRPr lang="it-IT"/>
        </a:p>
      </dgm:t>
    </dgm:pt>
    <dgm:pt modelId="{7815C8E3-F0EB-4068-90FF-DD70D9178EAC}">
      <dgm:prSet/>
      <dgm:spPr/>
      <dgm:t>
        <a:bodyPr/>
        <a:lstStyle/>
        <a:p>
          <a:pPr rtl="0"/>
          <a:r>
            <a:rPr lang="it-IT" baseline="0" smtClean="0"/>
            <a:t>Monitorare quantitativi assegnati ed i prelievi</a:t>
          </a:r>
          <a:endParaRPr lang="it-IT"/>
        </a:p>
      </dgm:t>
    </dgm:pt>
    <dgm:pt modelId="{C0A9CCDB-D60B-4D31-A341-B4E22317CBBC}" type="parTrans" cxnId="{3CE89BE6-71AD-4AE8-9E7D-DB7AA49E3C34}">
      <dgm:prSet/>
      <dgm:spPr/>
      <dgm:t>
        <a:bodyPr/>
        <a:lstStyle/>
        <a:p>
          <a:endParaRPr lang="it-IT"/>
        </a:p>
      </dgm:t>
    </dgm:pt>
    <dgm:pt modelId="{1F595CF8-3522-45A2-B5EB-65712A28D429}" type="sibTrans" cxnId="{3CE89BE6-71AD-4AE8-9E7D-DB7AA49E3C34}">
      <dgm:prSet/>
      <dgm:spPr/>
      <dgm:t>
        <a:bodyPr/>
        <a:lstStyle/>
        <a:p>
          <a:endParaRPr lang="it-IT"/>
        </a:p>
      </dgm:t>
    </dgm:pt>
    <dgm:pt modelId="{96C88277-9120-4B7A-8549-FF6DB1F027AD}" type="pres">
      <dgm:prSet presAssocID="{3BCEE50C-678E-4AD1-B62B-0B760D927F75}" presName="linear" presStyleCnt="0">
        <dgm:presLayoutVars>
          <dgm:dir/>
          <dgm:resizeHandles val="exact"/>
        </dgm:presLayoutVars>
      </dgm:prSet>
      <dgm:spPr/>
      <dgm:t>
        <a:bodyPr/>
        <a:lstStyle/>
        <a:p>
          <a:endParaRPr lang="it-IT"/>
        </a:p>
      </dgm:t>
    </dgm:pt>
    <dgm:pt modelId="{1A04514B-6AB4-4E93-9674-8A1266F20353}" type="pres">
      <dgm:prSet presAssocID="{D71F53D2-48EA-4B97-964F-302DD476002A}" presName="comp" presStyleCnt="0"/>
      <dgm:spPr/>
    </dgm:pt>
    <dgm:pt modelId="{1A34A08D-B6FC-449B-8619-2556F95B1BCE}" type="pres">
      <dgm:prSet presAssocID="{D71F53D2-48EA-4B97-964F-302DD476002A}" presName="box" presStyleLbl="node1" presStyleIdx="0" presStyleCnt="1"/>
      <dgm:spPr/>
      <dgm:t>
        <a:bodyPr/>
        <a:lstStyle/>
        <a:p>
          <a:endParaRPr lang="it-IT"/>
        </a:p>
      </dgm:t>
    </dgm:pt>
    <dgm:pt modelId="{3386D100-2800-4D18-A722-AD1BDEFA2CB1}" type="pres">
      <dgm:prSet presAssocID="{D71F53D2-48EA-4B97-964F-302DD476002A}" presName="img" presStyleLbl="fgImgPlace1" presStyleIdx="0" presStyleCnt="1"/>
      <dgm:spPr>
        <a:blipFill rotWithShape="1">
          <a:blip xmlns:r="http://schemas.openxmlformats.org/officeDocument/2006/relationships" r:embed="rId1"/>
          <a:stretch>
            <a:fillRect/>
          </a:stretch>
        </a:blipFill>
      </dgm:spPr>
    </dgm:pt>
    <dgm:pt modelId="{800EA2EE-4F11-411E-B90C-9CB669998515}" type="pres">
      <dgm:prSet presAssocID="{D71F53D2-48EA-4B97-964F-302DD476002A}" presName="text" presStyleLbl="node1" presStyleIdx="0" presStyleCnt="1">
        <dgm:presLayoutVars>
          <dgm:bulletEnabled val="1"/>
        </dgm:presLayoutVars>
      </dgm:prSet>
      <dgm:spPr/>
      <dgm:t>
        <a:bodyPr/>
        <a:lstStyle/>
        <a:p>
          <a:endParaRPr lang="it-IT"/>
        </a:p>
      </dgm:t>
    </dgm:pt>
  </dgm:ptLst>
  <dgm:cxnLst>
    <dgm:cxn modelId="{3512432C-CCF0-4E9A-A0A3-20FD2A857F5D}" srcId="{D71F53D2-48EA-4B97-964F-302DD476002A}" destId="{7131D273-CB69-4BAF-8F4F-4B2F72DCBDBC}" srcOrd="0" destOrd="0" parTransId="{E54AF2AB-B8C0-485F-8756-3C4CB5CA95C7}" sibTransId="{31808A7D-2B8F-404F-B11B-B55980544114}"/>
    <dgm:cxn modelId="{7034BDDF-6C53-4990-8C57-C213F52DD5DC}" srcId="{3BCEE50C-678E-4AD1-B62B-0B760D927F75}" destId="{D71F53D2-48EA-4B97-964F-302DD476002A}" srcOrd="0" destOrd="0" parTransId="{2967940F-DB2E-4E8B-B98A-526FA70C6327}" sibTransId="{118332A4-E26E-417A-8DFD-E28C8598F4D6}"/>
    <dgm:cxn modelId="{D2414BD6-B659-4BB0-8759-CC078598A927}" type="presOf" srcId="{7131D273-CB69-4BAF-8F4F-4B2F72DCBDBC}" destId="{1A34A08D-B6FC-449B-8619-2556F95B1BCE}" srcOrd="0" destOrd="1" presId="urn:microsoft.com/office/officeart/2005/8/layout/vList4"/>
    <dgm:cxn modelId="{533B5A8C-81A1-4168-926C-EF42B1939DF1}" type="presOf" srcId="{3887CB04-603A-42D4-86DE-269A4E49A7DF}" destId="{800EA2EE-4F11-411E-B90C-9CB669998515}" srcOrd="1" destOrd="2" presId="urn:microsoft.com/office/officeart/2005/8/layout/vList4"/>
    <dgm:cxn modelId="{BA03CBDD-CDD5-4E5A-9492-9F01A25C2360}" type="presOf" srcId="{D71F53D2-48EA-4B97-964F-302DD476002A}" destId="{1A34A08D-B6FC-449B-8619-2556F95B1BCE}" srcOrd="0" destOrd="0" presId="urn:microsoft.com/office/officeart/2005/8/layout/vList4"/>
    <dgm:cxn modelId="{07CD7643-0DA2-40DB-8678-F1FA3ACCB26E}" type="presOf" srcId="{3BCEE50C-678E-4AD1-B62B-0B760D927F75}" destId="{96C88277-9120-4B7A-8549-FF6DB1F027AD}" srcOrd="0" destOrd="0" presId="urn:microsoft.com/office/officeart/2005/8/layout/vList4"/>
    <dgm:cxn modelId="{EE84BCAF-C5A8-490D-B20C-63D9410D18B3}" type="presOf" srcId="{7815C8E3-F0EB-4068-90FF-DD70D9178EAC}" destId="{800EA2EE-4F11-411E-B90C-9CB669998515}" srcOrd="1" destOrd="3" presId="urn:microsoft.com/office/officeart/2005/8/layout/vList4"/>
    <dgm:cxn modelId="{3CE89BE6-71AD-4AE8-9E7D-DB7AA49E3C34}" srcId="{D71F53D2-48EA-4B97-964F-302DD476002A}" destId="{7815C8E3-F0EB-4068-90FF-DD70D9178EAC}" srcOrd="2" destOrd="0" parTransId="{C0A9CCDB-D60B-4D31-A341-B4E22317CBBC}" sibTransId="{1F595CF8-3522-45A2-B5EB-65712A28D429}"/>
    <dgm:cxn modelId="{BBD867B3-061A-425B-B9AC-8CEE4175DBA5}" type="presOf" srcId="{7815C8E3-F0EB-4068-90FF-DD70D9178EAC}" destId="{1A34A08D-B6FC-449B-8619-2556F95B1BCE}" srcOrd="0" destOrd="3" presId="urn:microsoft.com/office/officeart/2005/8/layout/vList4"/>
    <dgm:cxn modelId="{1EFE6CF9-8908-4C71-AD27-11E2E04F2D14}" type="presOf" srcId="{3887CB04-603A-42D4-86DE-269A4E49A7DF}" destId="{1A34A08D-B6FC-449B-8619-2556F95B1BCE}" srcOrd="0" destOrd="2" presId="urn:microsoft.com/office/officeart/2005/8/layout/vList4"/>
    <dgm:cxn modelId="{01325BDF-7BEF-4A4A-9592-CDA19E917131}" type="presOf" srcId="{D71F53D2-48EA-4B97-964F-302DD476002A}" destId="{800EA2EE-4F11-411E-B90C-9CB669998515}" srcOrd="1" destOrd="0" presId="urn:microsoft.com/office/officeart/2005/8/layout/vList4"/>
    <dgm:cxn modelId="{F04D00CC-3613-43BD-8750-AA153F0DB456}" srcId="{D71F53D2-48EA-4B97-964F-302DD476002A}" destId="{3887CB04-603A-42D4-86DE-269A4E49A7DF}" srcOrd="1" destOrd="0" parTransId="{8E8B813A-9533-4655-8FDE-626B66EFFD5D}" sibTransId="{81183749-09EE-4A4B-A4C2-8324FC9CC03A}"/>
    <dgm:cxn modelId="{B8E5AAE6-BAA7-47CC-B611-6C0DEE3C65C8}" type="presOf" srcId="{7131D273-CB69-4BAF-8F4F-4B2F72DCBDBC}" destId="{800EA2EE-4F11-411E-B90C-9CB669998515}" srcOrd="1" destOrd="1" presId="urn:microsoft.com/office/officeart/2005/8/layout/vList4"/>
    <dgm:cxn modelId="{E392F311-B635-41BB-A7FC-7132F85CA34A}" type="presParOf" srcId="{96C88277-9120-4B7A-8549-FF6DB1F027AD}" destId="{1A04514B-6AB4-4E93-9674-8A1266F20353}" srcOrd="0" destOrd="0" presId="urn:microsoft.com/office/officeart/2005/8/layout/vList4"/>
    <dgm:cxn modelId="{63FB6A0D-9EDC-4C54-854E-A93B6163A1B7}" type="presParOf" srcId="{1A04514B-6AB4-4E93-9674-8A1266F20353}" destId="{1A34A08D-B6FC-449B-8619-2556F95B1BCE}" srcOrd="0" destOrd="0" presId="urn:microsoft.com/office/officeart/2005/8/layout/vList4"/>
    <dgm:cxn modelId="{419075C7-5234-40DA-84EB-B19CAF2BE9C4}" type="presParOf" srcId="{1A04514B-6AB4-4E93-9674-8A1266F20353}" destId="{3386D100-2800-4D18-A722-AD1BDEFA2CB1}" srcOrd="1" destOrd="0" presId="urn:microsoft.com/office/officeart/2005/8/layout/vList4"/>
    <dgm:cxn modelId="{36C8720E-817E-43E5-97B5-A094DECD5579}" type="presParOf" srcId="{1A04514B-6AB4-4E93-9674-8A1266F20353}" destId="{800EA2EE-4F11-411E-B90C-9CB66999851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837EB9-0DCC-4C0C-9736-154B58BF730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DAB9C611-260C-4192-9AC2-046012AE8D62}">
      <dgm:prSet/>
      <dgm:spPr/>
      <dgm:t>
        <a:bodyPr/>
        <a:lstStyle/>
        <a:p>
          <a:pPr rtl="0"/>
          <a:r>
            <a:rPr lang="it-IT" baseline="0" smtClean="0"/>
            <a:t>Compilazione istanze sul web mediante una procedura guidata</a:t>
          </a:r>
          <a:endParaRPr lang="it-IT"/>
        </a:p>
      </dgm:t>
    </dgm:pt>
    <dgm:pt modelId="{B4AC9B65-6E67-4682-9AC7-E457B22ADAAA}" type="parTrans" cxnId="{D3C69D11-DCCA-4FDF-B68D-A368F5600AB4}">
      <dgm:prSet/>
      <dgm:spPr/>
      <dgm:t>
        <a:bodyPr/>
        <a:lstStyle/>
        <a:p>
          <a:endParaRPr lang="it-IT"/>
        </a:p>
      </dgm:t>
    </dgm:pt>
    <dgm:pt modelId="{E0104BA2-78D0-48E1-AB44-B8CEFFE7A087}" type="sibTrans" cxnId="{D3C69D11-DCCA-4FDF-B68D-A368F5600AB4}">
      <dgm:prSet/>
      <dgm:spPr/>
      <dgm:t>
        <a:bodyPr/>
        <a:lstStyle/>
        <a:p>
          <a:endParaRPr lang="it-IT"/>
        </a:p>
      </dgm:t>
    </dgm:pt>
    <dgm:pt modelId="{BD296D1D-AE81-4CB1-999B-D8A4BEC2D364}">
      <dgm:prSet/>
      <dgm:spPr/>
      <dgm:t>
        <a:bodyPr/>
        <a:lstStyle/>
        <a:p>
          <a:pPr rtl="0"/>
          <a:r>
            <a:rPr lang="it-IT" baseline="0" smtClean="0"/>
            <a:t>Calcolo automatico assegnazioni con algoritmo oggettivo, dimensionato su parametri normativi vigenti</a:t>
          </a:r>
          <a:endParaRPr lang="it-IT"/>
        </a:p>
      </dgm:t>
    </dgm:pt>
    <dgm:pt modelId="{1B4719AA-E233-49B8-B489-E6FC2A8CB63E}" type="parTrans" cxnId="{BBC6557D-92FF-45D0-9F1D-3E4216AE8BB7}">
      <dgm:prSet/>
      <dgm:spPr/>
      <dgm:t>
        <a:bodyPr/>
        <a:lstStyle/>
        <a:p>
          <a:endParaRPr lang="it-IT"/>
        </a:p>
      </dgm:t>
    </dgm:pt>
    <dgm:pt modelId="{AB2AD84C-991F-4E13-81F7-C6524984A8A8}" type="sibTrans" cxnId="{BBC6557D-92FF-45D0-9F1D-3E4216AE8BB7}">
      <dgm:prSet/>
      <dgm:spPr/>
      <dgm:t>
        <a:bodyPr/>
        <a:lstStyle/>
        <a:p>
          <a:endParaRPr lang="it-IT"/>
        </a:p>
      </dgm:t>
    </dgm:pt>
    <dgm:pt modelId="{C60EB424-FB3E-4BA3-8D27-AEAB5D3B8663}">
      <dgm:prSet/>
      <dgm:spPr/>
      <dgm:t>
        <a:bodyPr/>
        <a:lstStyle/>
        <a:p>
          <a:pPr rtl="0"/>
          <a:r>
            <a:rPr lang="it-IT" baseline="0" dirty="0" smtClean="0"/>
            <a:t>Invio Istanza Digitale e Validazione pratiche da Back office</a:t>
          </a:r>
          <a:endParaRPr lang="it-IT" dirty="0"/>
        </a:p>
      </dgm:t>
    </dgm:pt>
    <dgm:pt modelId="{3037D1A3-8F83-4192-B092-FE3C80ECF4A3}" type="parTrans" cxnId="{E7F822FE-9A65-4A8D-B692-CC4B27B4E4C7}">
      <dgm:prSet/>
      <dgm:spPr/>
      <dgm:t>
        <a:bodyPr/>
        <a:lstStyle/>
        <a:p>
          <a:endParaRPr lang="it-IT"/>
        </a:p>
      </dgm:t>
    </dgm:pt>
    <dgm:pt modelId="{A0D9EFF1-CDE8-498F-A553-92462776DC70}" type="sibTrans" cxnId="{E7F822FE-9A65-4A8D-B692-CC4B27B4E4C7}">
      <dgm:prSet/>
      <dgm:spPr/>
      <dgm:t>
        <a:bodyPr/>
        <a:lstStyle/>
        <a:p>
          <a:endParaRPr lang="it-IT"/>
        </a:p>
      </dgm:t>
    </dgm:pt>
    <dgm:pt modelId="{678F7574-2960-4ECC-B46D-8061BB8EEFF1}">
      <dgm:prSet/>
      <dgm:spPr/>
      <dgm:t>
        <a:bodyPr/>
        <a:lstStyle/>
        <a:p>
          <a:pPr rtl="0"/>
          <a:r>
            <a:rPr lang="it-IT" baseline="0" dirty="0" smtClean="0"/>
            <a:t>Emissione libretto di controllo digitale</a:t>
          </a:r>
          <a:endParaRPr lang="it-IT" dirty="0"/>
        </a:p>
      </dgm:t>
    </dgm:pt>
    <dgm:pt modelId="{61F3BAED-5144-4A20-AFA0-196FE1966573}" type="parTrans" cxnId="{F640FAFC-E040-4187-82C0-96D37399962B}">
      <dgm:prSet/>
      <dgm:spPr/>
      <dgm:t>
        <a:bodyPr/>
        <a:lstStyle/>
        <a:p>
          <a:endParaRPr lang="it-IT"/>
        </a:p>
      </dgm:t>
    </dgm:pt>
    <dgm:pt modelId="{397697DC-47B0-4FFD-BF62-1AA88B419E38}" type="sibTrans" cxnId="{F640FAFC-E040-4187-82C0-96D37399962B}">
      <dgm:prSet/>
      <dgm:spPr/>
      <dgm:t>
        <a:bodyPr/>
        <a:lstStyle/>
        <a:p>
          <a:endParaRPr lang="it-IT"/>
        </a:p>
      </dgm:t>
    </dgm:pt>
    <dgm:pt modelId="{7C8C1364-6B14-490F-A66E-BD9285ED0817}" type="pres">
      <dgm:prSet presAssocID="{EF837EB9-0DCC-4C0C-9736-154B58BF730B}" presName="linear" presStyleCnt="0">
        <dgm:presLayoutVars>
          <dgm:animLvl val="lvl"/>
          <dgm:resizeHandles val="exact"/>
        </dgm:presLayoutVars>
      </dgm:prSet>
      <dgm:spPr/>
      <dgm:t>
        <a:bodyPr/>
        <a:lstStyle/>
        <a:p>
          <a:endParaRPr lang="it-IT"/>
        </a:p>
      </dgm:t>
    </dgm:pt>
    <dgm:pt modelId="{D0AB4347-7E22-46A6-AD0D-81D5D92FB257}" type="pres">
      <dgm:prSet presAssocID="{DAB9C611-260C-4192-9AC2-046012AE8D62}" presName="parentText" presStyleLbl="node1" presStyleIdx="0" presStyleCnt="4">
        <dgm:presLayoutVars>
          <dgm:chMax val="0"/>
          <dgm:bulletEnabled val="1"/>
        </dgm:presLayoutVars>
      </dgm:prSet>
      <dgm:spPr/>
      <dgm:t>
        <a:bodyPr/>
        <a:lstStyle/>
        <a:p>
          <a:endParaRPr lang="it-IT"/>
        </a:p>
      </dgm:t>
    </dgm:pt>
    <dgm:pt modelId="{44A39C6A-DA14-4A0C-88FB-88DF794EDB72}" type="pres">
      <dgm:prSet presAssocID="{E0104BA2-78D0-48E1-AB44-B8CEFFE7A087}" presName="spacer" presStyleCnt="0"/>
      <dgm:spPr/>
    </dgm:pt>
    <dgm:pt modelId="{B360256D-8B88-4221-BB9D-68E5A7ADD3BA}" type="pres">
      <dgm:prSet presAssocID="{BD296D1D-AE81-4CB1-999B-D8A4BEC2D364}" presName="parentText" presStyleLbl="node1" presStyleIdx="1" presStyleCnt="4">
        <dgm:presLayoutVars>
          <dgm:chMax val="0"/>
          <dgm:bulletEnabled val="1"/>
        </dgm:presLayoutVars>
      </dgm:prSet>
      <dgm:spPr/>
      <dgm:t>
        <a:bodyPr/>
        <a:lstStyle/>
        <a:p>
          <a:endParaRPr lang="it-IT"/>
        </a:p>
      </dgm:t>
    </dgm:pt>
    <dgm:pt modelId="{A77B0825-A0CA-4AF8-AB96-FC9CFB31CBB3}" type="pres">
      <dgm:prSet presAssocID="{AB2AD84C-991F-4E13-81F7-C6524984A8A8}" presName="spacer" presStyleCnt="0"/>
      <dgm:spPr/>
    </dgm:pt>
    <dgm:pt modelId="{3A1E72C9-7877-47BA-9812-BCE931513054}" type="pres">
      <dgm:prSet presAssocID="{C60EB424-FB3E-4BA3-8D27-AEAB5D3B8663}" presName="parentText" presStyleLbl="node1" presStyleIdx="2" presStyleCnt="4">
        <dgm:presLayoutVars>
          <dgm:chMax val="0"/>
          <dgm:bulletEnabled val="1"/>
        </dgm:presLayoutVars>
      </dgm:prSet>
      <dgm:spPr/>
      <dgm:t>
        <a:bodyPr/>
        <a:lstStyle/>
        <a:p>
          <a:endParaRPr lang="it-IT"/>
        </a:p>
      </dgm:t>
    </dgm:pt>
    <dgm:pt modelId="{B10B1C33-0B6A-4325-9E07-17CD77ACE365}" type="pres">
      <dgm:prSet presAssocID="{A0D9EFF1-CDE8-498F-A553-92462776DC70}" presName="spacer" presStyleCnt="0"/>
      <dgm:spPr/>
    </dgm:pt>
    <dgm:pt modelId="{175576B7-E0BE-4944-BA8F-2FB4A74DC6D3}" type="pres">
      <dgm:prSet presAssocID="{678F7574-2960-4ECC-B46D-8061BB8EEFF1}" presName="parentText" presStyleLbl="node1" presStyleIdx="3" presStyleCnt="4">
        <dgm:presLayoutVars>
          <dgm:chMax val="0"/>
          <dgm:bulletEnabled val="1"/>
        </dgm:presLayoutVars>
      </dgm:prSet>
      <dgm:spPr/>
      <dgm:t>
        <a:bodyPr/>
        <a:lstStyle/>
        <a:p>
          <a:endParaRPr lang="it-IT"/>
        </a:p>
      </dgm:t>
    </dgm:pt>
  </dgm:ptLst>
  <dgm:cxnLst>
    <dgm:cxn modelId="{D3C69D11-DCCA-4FDF-B68D-A368F5600AB4}" srcId="{EF837EB9-0DCC-4C0C-9736-154B58BF730B}" destId="{DAB9C611-260C-4192-9AC2-046012AE8D62}" srcOrd="0" destOrd="0" parTransId="{B4AC9B65-6E67-4682-9AC7-E457B22ADAAA}" sibTransId="{E0104BA2-78D0-48E1-AB44-B8CEFFE7A087}"/>
    <dgm:cxn modelId="{620961E1-C965-4F8A-9674-3F358C5ED29E}" type="presOf" srcId="{EF837EB9-0DCC-4C0C-9736-154B58BF730B}" destId="{7C8C1364-6B14-490F-A66E-BD9285ED0817}" srcOrd="0" destOrd="0" presId="urn:microsoft.com/office/officeart/2005/8/layout/vList2"/>
    <dgm:cxn modelId="{E7F822FE-9A65-4A8D-B692-CC4B27B4E4C7}" srcId="{EF837EB9-0DCC-4C0C-9736-154B58BF730B}" destId="{C60EB424-FB3E-4BA3-8D27-AEAB5D3B8663}" srcOrd="2" destOrd="0" parTransId="{3037D1A3-8F83-4192-B092-FE3C80ECF4A3}" sibTransId="{A0D9EFF1-CDE8-498F-A553-92462776DC70}"/>
    <dgm:cxn modelId="{F640FAFC-E040-4187-82C0-96D37399962B}" srcId="{EF837EB9-0DCC-4C0C-9736-154B58BF730B}" destId="{678F7574-2960-4ECC-B46D-8061BB8EEFF1}" srcOrd="3" destOrd="0" parTransId="{61F3BAED-5144-4A20-AFA0-196FE1966573}" sibTransId="{397697DC-47B0-4FFD-BF62-1AA88B419E38}"/>
    <dgm:cxn modelId="{BBC6557D-92FF-45D0-9F1D-3E4216AE8BB7}" srcId="{EF837EB9-0DCC-4C0C-9736-154B58BF730B}" destId="{BD296D1D-AE81-4CB1-999B-D8A4BEC2D364}" srcOrd="1" destOrd="0" parTransId="{1B4719AA-E233-49B8-B489-E6FC2A8CB63E}" sibTransId="{AB2AD84C-991F-4E13-81F7-C6524984A8A8}"/>
    <dgm:cxn modelId="{99251214-D698-4E51-BA87-0B59D01940B8}" type="presOf" srcId="{678F7574-2960-4ECC-B46D-8061BB8EEFF1}" destId="{175576B7-E0BE-4944-BA8F-2FB4A74DC6D3}" srcOrd="0" destOrd="0" presId="urn:microsoft.com/office/officeart/2005/8/layout/vList2"/>
    <dgm:cxn modelId="{2D45DC2B-1754-4D6D-92D5-7541C94177A0}" type="presOf" srcId="{BD296D1D-AE81-4CB1-999B-D8A4BEC2D364}" destId="{B360256D-8B88-4221-BB9D-68E5A7ADD3BA}" srcOrd="0" destOrd="0" presId="urn:microsoft.com/office/officeart/2005/8/layout/vList2"/>
    <dgm:cxn modelId="{ED28CF4E-C83F-4BF2-A2FA-D2721711E4B7}" type="presOf" srcId="{DAB9C611-260C-4192-9AC2-046012AE8D62}" destId="{D0AB4347-7E22-46A6-AD0D-81D5D92FB257}" srcOrd="0" destOrd="0" presId="urn:microsoft.com/office/officeart/2005/8/layout/vList2"/>
    <dgm:cxn modelId="{88515CAD-1B1B-4845-A396-9FEE2A12A526}" type="presOf" srcId="{C60EB424-FB3E-4BA3-8D27-AEAB5D3B8663}" destId="{3A1E72C9-7877-47BA-9812-BCE931513054}" srcOrd="0" destOrd="0" presId="urn:microsoft.com/office/officeart/2005/8/layout/vList2"/>
    <dgm:cxn modelId="{AF590D94-5D0A-4857-BE0D-6ACA075DEF94}" type="presParOf" srcId="{7C8C1364-6B14-490F-A66E-BD9285ED0817}" destId="{D0AB4347-7E22-46A6-AD0D-81D5D92FB257}" srcOrd="0" destOrd="0" presId="urn:microsoft.com/office/officeart/2005/8/layout/vList2"/>
    <dgm:cxn modelId="{A29156B0-688A-4ECE-8A77-A953B758F1BD}" type="presParOf" srcId="{7C8C1364-6B14-490F-A66E-BD9285ED0817}" destId="{44A39C6A-DA14-4A0C-88FB-88DF794EDB72}" srcOrd="1" destOrd="0" presId="urn:microsoft.com/office/officeart/2005/8/layout/vList2"/>
    <dgm:cxn modelId="{11406A4F-D767-4DFB-91D0-22920926B1BD}" type="presParOf" srcId="{7C8C1364-6B14-490F-A66E-BD9285ED0817}" destId="{B360256D-8B88-4221-BB9D-68E5A7ADD3BA}" srcOrd="2" destOrd="0" presId="urn:microsoft.com/office/officeart/2005/8/layout/vList2"/>
    <dgm:cxn modelId="{D843C044-3F9E-4F20-B21A-C58ABE42933E}" type="presParOf" srcId="{7C8C1364-6B14-490F-A66E-BD9285ED0817}" destId="{A77B0825-A0CA-4AF8-AB96-FC9CFB31CBB3}" srcOrd="3" destOrd="0" presId="urn:microsoft.com/office/officeart/2005/8/layout/vList2"/>
    <dgm:cxn modelId="{4C5205E7-523E-415C-8DF5-1689AB46ECA8}" type="presParOf" srcId="{7C8C1364-6B14-490F-A66E-BD9285ED0817}" destId="{3A1E72C9-7877-47BA-9812-BCE931513054}" srcOrd="4" destOrd="0" presId="urn:microsoft.com/office/officeart/2005/8/layout/vList2"/>
    <dgm:cxn modelId="{6B3148AE-C3C8-42B7-997E-6CE8833D6FFB}" type="presParOf" srcId="{7C8C1364-6B14-490F-A66E-BD9285ED0817}" destId="{B10B1C33-0B6A-4325-9E07-17CD77ACE365}" srcOrd="5" destOrd="0" presId="urn:microsoft.com/office/officeart/2005/8/layout/vList2"/>
    <dgm:cxn modelId="{0498E472-3617-482D-A89D-51DF634460C3}" type="presParOf" srcId="{7C8C1364-6B14-490F-A66E-BD9285ED0817}" destId="{175576B7-E0BE-4944-BA8F-2FB4A74DC6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2B74E9-44F7-B244-99AF-6771FA7628D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96C36AA2-6514-6D4C-A146-AD2EB499DA55}">
      <dgm:prSet/>
      <dgm:spPr/>
      <dgm:t>
        <a:bodyPr/>
        <a:lstStyle/>
        <a:p>
          <a:pPr rtl="0"/>
          <a:r>
            <a:rPr lang="it-IT" b="1" dirty="0" smtClean="0">
              <a:solidFill>
                <a:srgbClr val="1F497D"/>
              </a:solidFill>
            </a:rPr>
            <a:t>RISULTATI ATTIVITÀ DI ARCEA</a:t>
          </a:r>
          <a:endParaRPr lang="it-IT" dirty="0">
            <a:solidFill>
              <a:srgbClr val="1F497D"/>
            </a:solidFill>
          </a:endParaRPr>
        </a:p>
      </dgm:t>
    </dgm:pt>
    <dgm:pt modelId="{16A5A5DE-D80B-D948-A6EB-7A3C860FAE2F}" type="parTrans" cxnId="{47673324-6837-E247-A85D-4A24908C9E0D}">
      <dgm:prSet/>
      <dgm:spPr/>
      <dgm:t>
        <a:bodyPr/>
        <a:lstStyle/>
        <a:p>
          <a:endParaRPr lang="it-IT"/>
        </a:p>
      </dgm:t>
    </dgm:pt>
    <dgm:pt modelId="{794E831E-FFC9-0B48-AFDC-27A545618646}" type="sibTrans" cxnId="{47673324-6837-E247-A85D-4A24908C9E0D}">
      <dgm:prSet/>
      <dgm:spPr/>
      <dgm:t>
        <a:bodyPr/>
        <a:lstStyle/>
        <a:p>
          <a:endParaRPr lang="it-IT"/>
        </a:p>
      </dgm:t>
    </dgm:pt>
    <dgm:pt modelId="{74750BE3-0FEE-594C-9C2D-7E4C4FDD2C0D}">
      <dgm:prSet/>
      <dgm:spPr/>
      <dgm:t>
        <a:bodyPr/>
        <a:lstStyle/>
        <a:p>
          <a:pPr rtl="0"/>
          <a:r>
            <a:rPr lang="it-IT" dirty="0" smtClean="0"/>
            <a:t>130 </a:t>
          </a:r>
          <a:r>
            <a:rPr lang="it-IT" b="1" dirty="0" smtClean="0"/>
            <a:t>denunce</a:t>
          </a:r>
          <a:r>
            <a:rPr lang="it-IT" dirty="0" smtClean="0"/>
            <a:t> di irregolarità all</a:t>
          </a:r>
          <a:r>
            <a:rPr lang="it-IT" altLang="ja-JP" dirty="0" smtClean="0"/>
            <a:t>’</a:t>
          </a:r>
          <a:r>
            <a:rPr lang="it-IT" dirty="0" smtClean="0"/>
            <a:t>Autorità giudiziaria;</a:t>
          </a:r>
          <a:endParaRPr lang="it-IT" dirty="0"/>
        </a:p>
      </dgm:t>
    </dgm:pt>
    <dgm:pt modelId="{EA1E6452-6648-F442-B4B3-2347AF132C06}" type="parTrans" cxnId="{E6F68D0C-2065-5346-8648-624AA767A415}">
      <dgm:prSet/>
      <dgm:spPr/>
      <dgm:t>
        <a:bodyPr/>
        <a:lstStyle/>
        <a:p>
          <a:endParaRPr lang="it-IT"/>
        </a:p>
      </dgm:t>
    </dgm:pt>
    <dgm:pt modelId="{C9A143BD-BA58-8347-A9E6-7934B915351F}" type="sibTrans" cxnId="{E6F68D0C-2065-5346-8648-624AA767A415}">
      <dgm:prSet/>
      <dgm:spPr/>
      <dgm:t>
        <a:bodyPr/>
        <a:lstStyle/>
        <a:p>
          <a:endParaRPr lang="it-IT"/>
        </a:p>
      </dgm:t>
    </dgm:pt>
    <dgm:pt modelId="{64679C6E-DABD-BA4E-BA27-626F93C94769}">
      <dgm:prSet/>
      <dgm:spPr/>
      <dgm:t>
        <a:bodyPr/>
        <a:lstStyle/>
        <a:p>
          <a:pPr rtl="0"/>
          <a:r>
            <a:rPr lang="it-IT" dirty="0" smtClean="0"/>
            <a:t>stringente </a:t>
          </a:r>
          <a:r>
            <a:rPr lang="it-IT" b="1" dirty="0" smtClean="0"/>
            <a:t>collaborazione alle indagini</a:t>
          </a:r>
          <a:r>
            <a:rPr lang="it-IT" dirty="0" smtClean="0"/>
            <a:t> di Polizia giudiziaria mediante fornitura dati e supporto tecnico;</a:t>
          </a:r>
          <a:endParaRPr lang="it-IT" dirty="0"/>
        </a:p>
      </dgm:t>
    </dgm:pt>
    <dgm:pt modelId="{2EFE32BD-BF91-DA43-9B14-B974AE5A2E76}" type="parTrans" cxnId="{B0862C77-DAEC-6A45-87B1-9864C0391E83}">
      <dgm:prSet/>
      <dgm:spPr/>
      <dgm:t>
        <a:bodyPr/>
        <a:lstStyle/>
        <a:p>
          <a:endParaRPr lang="it-IT"/>
        </a:p>
      </dgm:t>
    </dgm:pt>
    <dgm:pt modelId="{B8D83EAA-0812-3D40-AF6A-6DC468C39343}" type="sibTrans" cxnId="{B0862C77-DAEC-6A45-87B1-9864C0391E83}">
      <dgm:prSet/>
      <dgm:spPr/>
      <dgm:t>
        <a:bodyPr/>
        <a:lstStyle/>
        <a:p>
          <a:endParaRPr lang="it-IT"/>
        </a:p>
      </dgm:t>
    </dgm:pt>
    <dgm:pt modelId="{C10E43CF-615F-C241-9595-BD488A075A81}">
      <dgm:prSet/>
      <dgm:spPr/>
      <dgm:t>
        <a:bodyPr/>
        <a:lstStyle/>
        <a:p>
          <a:pPr rtl="0"/>
          <a:r>
            <a:rPr lang="it-IT" dirty="0" smtClean="0"/>
            <a:t>istruttoria su oltre 200 </a:t>
          </a:r>
          <a:r>
            <a:rPr lang="it-IT" b="1" dirty="0" smtClean="0"/>
            <a:t>verbali Guardia di Finanza</a:t>
          </a:r>
          <a:r>
            <a:rPr lang="it-IT" dirty="0" smtClean="0"/>
            <a:t>;</a:t>
          </a:r>
          <a:endParaRPr lang="it-IT" dirty="0"/>
        </a:p>
      </dgm:t>
    </dgm:pt>
    <dgm:pt modelId="{ABB8EEB1-4B4C-1048-82CA-732A59309964}" type="parTrans" cxnId="{3F694B0B-AEC7-D944-9729-54551AE39F6F}">
      <dgm:prSet/>
      <dgm:spPr/>
      <dgm:t>
        <a:bodyPr/>
        <a:lstStyle/>
        <a:p>
          <a:endParaRPr lang="it-IT"/>
        </a:p>
      </dgm:t>
    </dgm:pt>
    <dgm:pt modelId="{EA696A6C-F9FB-F449-A25B-1B89C5AD8B13}" type="sibTrans" cxnId="{3F694B0B-AEC7-D944-9729-54551AE39F6F}">
      <dgm:prSet/>
      <dgm:spPr/>
      <dgm:t>
        <a:bodyPr/>
        <a:lstStyle/>
        <a:p>
          <a:endParaRPr lang="it-IT"/>
        </a:p>
      </dgm:t>
    </dgm:pt>
    <dgm:pt modelId="{CD08BE73-2F75-474C-965E-2FB41A9AC45D}">
      <dgm:prSet/>
      <dgm:spPr/>
      <dgm:t>
        <a:bodyPr/>
        <a:lstStyle/>
        <a:p>
          <a:pPr rtl="0"/>
          <a:r>
            <a:rPr lang="it-IT" dirty="0" smtClean="0"/>
            <a:t>instaurazione di oltre 60 </a:t>
          </a:r>
          <a:r>
            <a:rPr lang="it-IT" b="1" dirty="0" smtClean="0"/>
            <a:t>processi penali</a:t>
          </a:r>
          <a:r>
            <a:rPr lang="it-IT" dirty="0" smtClean="0"/>
            <a:t> per truffa aggravata in cui ARCEA è parte offesa;</a:t>
          </a:r>
          <a:endParaRPr lang="it-IT" dirty="0"/>
        </a:p>
      </dgm:t>
    </dgm:pt>
    <dgm:pt modelId="{38B625A3-A887-6646-BDB4-4FBF8A0DF488}" type="parTrans" cxnId="{598DC5ED-9313-654A-AF37-8188D22DC27F}">
      <dgm:prSet/>
      <dgm:spPr/>
      <dgm:t>
        <a:bodyPr/>
        <a:lstStyle/>
        <a:p>
          <a:endParaRPr lang="it-IT"/>
        </a:p>
      </dgm:t>
    </dgm:pt>
    <dgm:pt modelId="{46BA340E-8490-1B44-BACB-B9CD775C179F}" type="sibTrans" cxnId="{598DC5ED-9313-654A-AF37-8188D22DC27F}">
      <dgm:prSet/>
      <dgm:spPr/>
      <dgm:t>
        <a:bodyPr/>
        <a:lstStyle/>
        <a:p>
          <a:endParaRPr lang="it-IT"/>
        </a:p>
      </dgm:t>
    </dgm:pt>
    <dgm:pt modelId="{78BACD7B-9100-6349-AADC-72F4AD986FFD}">
      <dgm:prSet/>
      <dgm:spPr/>
      <dgm:t>
        <a:bodyPr/>
        <a:lstStyle/>
        <a:p>
          <a:pPr rtl="0"/>
          <a:r>
            <a:rPr lang="it-IT" dirty="0" smtClean="0"/>
            <a:t>gestione dei </a:t>
          </a:r>
          <a:r>
            <a:rPr lang="it-IT" b="1" dirty="0" smtClean="0"/>
            <a:t>recuperi</a:t>
          </a:r>
          <a:r>
            <a:rPr lang="it-IT" dirty="0" smtClean="0"/>
            <a:t> connessi alle revoche dei contributi del </a:t>
          </a:r>
          <a:r>
            <a:rPr lang="it-IT" b="1" dirty="0" smtClean="0"/>
            <a:t>PSR 2007/2013</a:t>
          </a:r>
          <a:r>
            <a:rPr lang="it-IT" dirty="0" smtClean="0"/>
            <a:t> da parte del Dipartimento Agricoltura della Regione Calabria.</a:t>
          </a:r>
          <a:endParaRPr lang="it-IT" dirty="0"/>
        </a:p>
      </dgm:t>
    </dgm:pt>
    <dgm:pt modelId="{8FC5EB2E-9444-734D-9711-492C7B8F9600}" type="parTrans" cxnId="{78E887C0-7B98-B14A-8CD6-AB89409B34B4}">
      <dgm:prSet/>
      <dgm:spPr/>
      <dgm:t>
        <a:bodyPr/>
        <a:lstStyle/>
        <a:p>
          <a:endParaRPr lang="it-IT"/>
        </a:p>
      </dgm:t>
    </dgm:pt>
    <dgm:pt modelId="{3D499379-B1D2-FF4A-8EB2-4A783C214487}" type="sibTrans" cxnId="{78E887C0-7B98-B14A-8CD6-AB89409B34B4}">
      <dgm:prSet/>
      <dgm:spPr/>
      <dgm:t>
        <a:bodyPr/>
        <a:lstStyle/>
        <a:p>
          <a:endParaRPr lang="it-IT"/>
        </a:p>
      </dgm:t>
    </dgm:pt>
    <dgm:pt modelId="{2656EDFC-3D77-284B-8EC6-5C1E56A506AD}" type="pres">
      <dgm:prSet presAssocID="{A62B74E9-44F7-B244-99AF-6771FA7628DA}" presName="vert0" presStyleCnt="0">
        <dgm:presLayoutVars>
          <dgm:dir/>
          <dgm:animOne val="branch"/>
          <dgm:animLvl val="lvl"/>
        </dgm:presLayoutVars>
      </dgm:prSet>
      <dgm:spPr/>
      <dgm:t>
        <a:bodyPr/>
        <a:lstStyle/>
        <a:p>
          <a:endParaRPr lang="it-IT"/>
        </a:p>
      </dgm:t>
    </dgm:pt>
    <dgm:pt modelId="{E3F704F9-1415-364A-9E45-F2F59015C491}" type="pres">
      <dgm:prSet presAssocID="{96C36AA2-6514-6D4C-A146-AD2EB499DA55}" presName="thickLine" presStyleLbl="alignNode1" presStyleIdx="0" presStyleCnt="1"/>
      <dgm:spPr/>
    </dgm:pt>
    <dgm:pt modelId="{32A535EA-24AB-AD4A-9915-03461CD67548}" type="pres">
      <dgm:prSet presAssocID="{96C36AA2-6514-6D4C-A146-AD2EB499DA55}" presName="horz1" presStyleCnt="0"/>
      <dgm:spPr/>
    </dgm:pt>
    <dgm:pt modelId="{3609F59D-0C87-6444-8072-8C7BCDE1B26A}" type="pres">
      <dgm:prSet presAssocID="{96C36AA2-6514-6D4C-A146-AD2EB499DA55}" presName="tx1" presStyleLbl="revTx" presStyleIdx="0" presStyleCnt="6"/>
      <dgm:spPr/>
      <dgm:t>
        <a:bodyPr/>
        <a:lstStyle/>
        <a:p>
          <a:endParaRPr lang="it-IT"/>
        </a:p>
      </dgm:t>
    </dgm:pt>
    <dgm:pt modelId="{7EEB7FF0-71F9-3745-935C-D29308E6AFBE}" type="pres">
      <dgm:prSet presAssocID="{96C36AA2-6514-6D4C-A146-AD2EB499DA55}" presName="vert1" presStyleCnt="0"/>
      <dgm:spPr/>
    </dgm:pt>
    <dgm:pt modelId="{991E32EF-D78A-FC47-A5E3-415665FB50BD}" type="pres">
      <dgm:prSet presAssocID="{74750BE3-0FEE-594C-9C2D-7E4C4FDD2C0D}" presName="vertSpace2a" presStyleCnt="0"/>
      <dgm:spPr/>
    </dgm:pt>
    <dgm:pt modelId="{543499CF-C357-CD46-818A-F8DACD27059E}" type="pres">
      <dgm:prSet presAssocID="{74750BE3-0FEE-594C-9C2D-7E4C4FDD2C0D}" presName="horz2" presStyleCnt="0"/>
      <dgm:spPr/>
    </dgm:pt>
    <dgm:pt modelId="{7DA176A0-B9C1-6E4D-BA08-18F8B8B660BC}" type="pres">
      <dgm:prSet presAssocID="{74750BE3-0FEE-594C-9C2D-7E4C4FDD2C0D}" presName="horzSpace2" presStyleCnt="0"/>
      <dgm:spPr/>
    </dgm:pt>
    <dgm:pt modelId="{81A58FCD-CC25-B541-8128-FCE88EF76E22}" type="pres">
      <dgm:prSet presAssocID="{74750BE3-0FEE-594C-9C2D-7E4C4FDD2C0D}" presName="tx2" presStyleLbl="revTx" presStyleIdx="1" presStyleCnt="6"/>
      <dgm:spPr/>
      <dgm:t>
        <a:bodyPr/>
        <a:lstStyle/>
        <a:p>
          <a:endParaRPr lang="it-IT"/>
        </a:p>
      </dgm:t>
    </dgm:pt>
    <dgm:pt modelId="{AC8B5828-024C-B045-9444-F06F4FE94486}" type="pres">
      <dgm:prSet presAssocID="{74750BE3-0FEE-594C-9C2D-7E4C4FDD2C0D}" presName="vert2" presStyleCnt="0"/>
      <dgm:spPr/>
    </dgm:pt>
    <dgm:pt modelId="{04EAD013-F47B-0347-9E4A-D97C4509AE00}" type="pres">
      <dgm:prSet presAssocID="{74750BE3-0FEE-594C-9C2D-7E4C4FDD2C0D}" presName="thinLine2b" presStyleLbl="callout" presStyleIdx="0" presStyleCnt="5"/>
      <dgm:spPr/>
    </dgm:pt>
    <dgm:pt modelId="{966A4531-65F2-B143-9EA6-EA875E6975B2}" type="pres">
      <dgm:prSet presAssocID="{74750BE3-0FEE-594C-9C2D-7E4C4FDD2C0D}" presName="vertSpace2b" presStyleCnt="0"/>
      <dgm:spPr/>
    </dgm:pt>
    <dgm:pt modelId="{0500F8EF-F35E-7C4B-9740-17FE35E75692}" type="pres">
      <dgm:prSet presAssocID="{64679C6E-DABD-BA4E-BA27-626F93C94769}" presName="horz2" presStyleCnt="0"/>
      <dgm:spPr/>
    </dgm:pt>
    <dgm:pt modelId="{45E5177F-4202-A843-B1A7-B07D2A71E046}" type="pres">
      <dgm:prSet presAssocID="{64679C6E-DABD-BA4E-BA27-626F93C94769}" presName="horzSpace2" presStyleCnt="0"/>
      <dgm:spPr/>
    </dgm:pt>
    <dgm:pt modelId="{8BE6ED06-9ADE-404E-855E-53C7A8BA4FED}" type="pres">
      <dgm:prSet presAssocID="{64679C6E-DABD-BA4E-BA27-626F93C94769}" presName="tx2" presStyleLbl="revTx" presStyleIdx="2" presStyleCnt="6"/>
      <dgm:spPr/>
      <dgm:t>
        <a:bodyPr/>
        <a:lstStyle/>
        <a:p>
          <a:endParaRPr lang="it-IT"/>
        </a:p>
      </dgm:t>
    </dgm:pt>
    <dgm:pt modelId="{D2221B47-1955-DD46-A800-7D0705B28789}" type="pres">
      <dgm:prSet presAssocID="{64679C6E-DABD-BA4E-BA27-626F93C94769}" presName="vert2" presStyleCnt="0"/>
      <dgm:spPr/>
    </dgm:pt>
    <dgm:pt modelId="{EB7C408E-A806-3A41-A0CE-D89501B104BD}" type="pres">
      <dgm:prSet presAssocID="{64679C6E-DABD-BA4E-BA27-626F93C94769}" presName="thinLine2b" presStyleLbl="callout" presStyleIdx="1" presStyleCnt="5"/>
      <dgm:spPr/>
    </dgm:pt>
    <dgm:pt modelId="{B37CBC99-9929-4B48-AC23-72C48627967A}" type="pres">
      <dgm:prSet presAssocID="{64679C6E-DABD-BA4E-BA27-626F93C94769}" presName="vertSpace2b" presStyleCnt="0"/>
      <dgm:spPr/>
    </dgm:pt>
    <dgm:pt modelId="{6DBDDE05-E663-3C4E-9D48-AA1477C7451F}" type="pres">
      <dgm:prSet presAssocID="{C10E43CF-615F-C241-9595-BD488A075A81}" presName="horz2" presStyleCnt="0"/>
      <dgm:spPr/>
    </dgm:pt>
    <dgm:pt modelId="{CD6B9188-7824-214D-B0EE-5DFD5BCDF2DB}" type="pres">
      <dgm:prSet presAssocID="{C10E43CF-615F-C241-9595-BD488A075A81}" presName="horzSpace2" presStyleCnt="0"/>
      <dgm:spPr/>
    </dgm:pt>
    <dgm:pt modelId="{5B628704-B622-0B42-BA9D-D77BE0E85245}" type="pres">
      <dgm:prSet presAssocID="{C10E43CF-615F-C241-9595-BD488A075A81}" presName="tx2" presStyleLbl="revTx" presStyleIdx="3" presStyleCnt="6"/>
      <dgm:spPr/>
      <dgm:t>
        <a:bodyPr/>
        <a:lstStyle/>
        <a:p>
          <a:endParaRPr lang="it-IT"/>
        </a:p>
      </dgm:t>
    </dgm:pt>
    <dgm:pt modelId="{2C40F559-ADDC-4C49-BBA9-2567FDCF2C1B}" type="pres">
      <dgm:prSet presAssocID="{C10E43CF-615F-C241-9595-BD488A075A81}" presName="vert2" presStyleCnt="0"/>
      <dgm:spPr/>
    </dgm:pt>
    <dgm:pt modelId="{DCAA3A60-FFB3-BF46-B717-E924CE70142D}" type="pres">
      <dgm:prSet presAssocID="{C10E43CF-615F-C241-9595-BD488A075A81}" presName="thinLine2b" presStyleLbl="callout" presStyleIdx="2" presStyleCnt="5"/>
      <dgm:spPr/>
    </dgm:pt>
    <dgm:pt modelId="{2819109C-3943-174C-AEAE-CDD37D018E95}" type="pres">
      <dgm:prSet presAssocID="{C10E43CF-615F-C241-9595-BD488A075A81}" presName="vertSpace2b" presStyleCnt="0"/>
      <dgm:spPr/>
    </dgm:pt>
    <dgm:pt modelId="{079EEF51-7579-9E4E-8A83-EBD3D81B3B77}" type="pres">
      <dgm:prSet presAssocID="{CD08BE73-2F75-474C-965E-2FB41A9AC45D}" presName="horz2" presStyleCnt="0"/>
      <dgm:spPr/>
    </dgm:pt>
    <dgm:pt modelId="{22E8A373-8D14-B24D-BAE6-7B472BFFD9FE}" type="pres">
      <dgm:prSet presAssocID="{CD08BE73-2F75-474C-965E-2FB41A9AC45D}" presName="horzSpace2" presStyleCnt="0"/>
      <dgm:spPr/>
    </dgm:pt>
    <dgm:pt modelId="{3977213D-0B69-5342-AB7B-BE810A384663}" type="pres">
      <dgm:prSet presAssocID="{CD08BE73-2F75-474C-965E-2FB41A9AC45D}" presName="tx2" presStyleLbl="revTx" presStyleIdx="4" presStyleCnt="6"/>
      <dgm:spPr/>
      <dgm:t>
        <a:bodyPr/>
        <a:lstStyle/>
        <a:p>
          <a:endParaRPr lang="it-IT"/>
        </a:p>
      </dgm:t>
    </dgm:pt>
    <dgm:pt modelId="{9F7DC0E5-6482-1941-99CB-604C0397A69A}" type="pres">
      <dgm:prSet presAssocID="{CD08BE73-2F75-474C-965E-2FB41A9AC45D}" presName="vert2" presStyleCnt="0"/>
      <dgm:spPr/>
    </dgm:pt>
    <dgm:pt modelId="{ADF309B4-A100-334E-B1F6-03CB9FA18C1C}" type="pres">
      <dgm:prSet presAssocID="{CD08BE73-2F75-474C-965E-2FB41A9AC45D}" presName="thinLine2b" presStyleLbl="callout" presStyleIdx="3" presStyleCnt="5"/>
      <dgm:spPr/>
    </dgm:pt>
    <dgm:pt modelId="{440C6BEA-71D5-5A4B-ABAF-7FE464877FE1}" type="pres">
      <dgm:prSet presAssocID="{CD08BE73-2F75-474C-965E-2FB41A9AC45D}" presName="vertSpace2b" presStyleCnt="0"/>
      <dgm:spPr/>
    </dgm:pt>
    <dgm:pt modelId="{23FE2611-CD71-A848-972D-0B88B2236FB8}" type="pres">
      <dgm:prSet presAssocID="{78BACD7B-9100-6349-AADC-72F4AD986FFD}" presName="horz2" presStyleCnt="0"/>
      <dgm:spPr/>
    </dgm:pt>
    <dgm:pt modelId="{DD6BC55D-F1B4-0643-82CD-677BDDA26847}" type="pres">
      <dgm:prSet presAssocID="{78BACD7B-9100-6349-AADC-72F4AD986FFD}" presName="horzSpace2" presStyleCnt="0"/>
      <dgm:spPr/>
    </dgm:pt>
    <dgm:pt modelId="{31152B81-EEC9-FC43-A0D1-7E49EEA2456F}" type="pres">
      <dgm:prSet presAssocID="{78BACD7B-9100-6349-AADC-72F4AD986FFD}" presName="tx2" presStyleLbl="revTx" presStyleIdx="5" presStyleCnt="6"/>
      <dgm:spPr/>
      <dgm:t>
        <a:bodyPr/>
        <a:lstStyle/>
        <a:p>
          <a:endParaRPr lang="it-IT"/>
        </a:p>
      </dgm:t>
    </dgm:pt>
    <dgm:pt modelId="{9CA4AF89-97C9-124C-ADB8-8A44DB36FA42}" type="pres">
      <dgm:prSet presAssocID="{78BACD7B-9100-6349-AADC-72F4AD986FFD}" presName="vert2" presStyleCnt="0"/>
      <dgm:spPr/>
    </dgm:pt>
    <dgm:pt modelId="{2A966BFE-8FEF-2C46-BCDE-19DDE07E6851}" type="pres">
      <dgm:prSet presAssocID="{78BACD7B-9100-6349-AADC-72F4AD986FFD}" presName="thinLine2b" presStyleLbl="callout" presStyleIdx="4" presStyleCnt="5"/>
      <dgm:spPr/>
    </dgm:pt>
    <dgm:pt modelId="{34C433DA-156D-914F-9E47-8C1CE5B7DF6D}" type="pres">
      <dgm:prSet presAssocID="{78BACD7B-9100-6349-AADC-72F4AD986FFD}" presName="vertSpace2b" presStyleCnt="0"/>
      <dgm:spPr/>
    </dgm:pt>
  </dgm:ptLst>
  <dgm:cxnLst>
    <dgm:cxn modelId="{421ECCA4-E320-6546-BF99-0E7573ECF39D}" type="presOf" srcId="{74750BE3-0FEE-594C-9C2D-7E4C4FDD2C0D}" destId="{81A58FCD-CC25-B541-8128-FCE88EF76E22}" srcOrd="0" destOrd="0" presId="urn:microsoft.com/office/officeart/2008/layout/LinedList"/>
    <dgm:cxn modelId="{17299515-DC4F-4747-BB01-E36364BBB401}" type="presOf" srcId="{C10E43CF-615F-C241-9595-BD488A075A81}" destId="{5B628704-B622-0B42-BA9D-D77BE0E85245}" srcOrd="0" destOrd="0" presId="urn:microsoft.com/office/officeart/2008/layout/LinedList"/>
    <dgm:cxn modelId="{863B0DE6-0A10-9A49-8691-C444DDE99055}" type="presOf" srcId="{64679C6E-DABD-BA4E-BA27-626F93C94769}" destId="{8BE6ED06-9ADE-404E-855E-53C7A8BA4FED}" srcOrd="0" destOrd="0" presId="urn:microsoft.com/office/officeart/2008/layout/LinedList"/>
    <dgm:cxn modelId="{78E887C0-7B98-B14A-8CD6-AB89409B34B4}" srcId="{96C36AA2-6514-6D4C-A146-AD2EB499DA55}" destId="{78BACD7B-9100-6349-AADC-72F4AD986FFD}" srcOrd="4" destOrd="0" parTransId="{8FC5EB2E-9444-734D-9711-492C7B8F9600}" sibTransId="{3D499379-B1D2-FF4A-8EB2-4A783C214487}"/>
    <dgm:cxn modelId="{598DC5ED-9313-654A-AF37-8188D22DC27F}" srcId="{96C36AA2-6514-6D4C-A146-AD2EB499DA55}" destId="{CD08BE73-2F75-474C-965E-2FB41A9AC45D}" srcOrd="3" destOrd="0" parTransId="{38B625A3-A887-6646-BDB4-4FBF8A0DF488}" sibTransId="{46BA340E-8490-1B44-BACB-B9CD775C179F}"/>
    <dgm:cxn modelId="{FC5281D4-91AF-2D47-9564-57614C97BD45}" type="presOf" srcId="{CD08BE73-2F75-474C-965E-2FB41A9AC45D}" destId="{3977213D-0B69-5342-AB7B-BE810A384663}" srcOrd="0" destOrd="0" presId="urn:microsoft.com/office/officeart/2008/layout/LinedList"/>
    <dgm:cxn modelId="{3F694B0B-AEC7-D944-9729-54551AE39F6F}" srcId="{96C36AA2-6514-6D4C-A146-AD2EB499DA55}" destId="{C10E43CF-615F-C241-9595-BD488A075A81}" srcOrd="2" destOrd="0" parTransId="{ABB8EEB1-4B4C-1048-82CA-732A59309964}" sibTransId="{EA696A6C-F9FB-F449-A25B-1B89C5AD8B13}"/>
    <dgm:cxn modelId="{77B3C9D8-7829-8C40-808B-C20605B20A7D}" type="presOf" srcId="{A62B74E9-44F7-B244-99AF-6771FA7628DA}" destId="{2656EDFC-3D77-284B-8EC6-5C1E56A506AD}" srcOrd="0" destOrd="0" presId="urn:microsoft.com/office/officeart/2008/layout/LinedList"/>
    <dgm:cxn modelId="{C73CB1A6-6FAF-D14C-8B7A-94578F4BF301}" type="presOf" srcId="{96C36AA2-6514-6D4C-A146-AD2EB499DA55}" destId="{3609F59D-0C87-6444-8072-8C7BCDE1B26A}" srcOrd="0" destOrd="0" presId="urn:microsoft.com/office/officeart/2008/layout/LinedList"/>
    <dgm:cxn modelId="{EB98E527-B7D5-7748-BAB5-EAC316193EDC}" type="presOf" srcId="{78BACD7B-9100-6349-AADC-72F4AD986FFD}" destId="{31152B81-EEC9-FC43-A0D1-7E49EEA2456F}" srcOrd="0" destOrd="0" presId="urn:microsoft.com/office/officeart/2008/layout/LinedList"/>
    <dgm:cxn modelId="{47673324-6837-E247-A85D-4A24908C9E0D}" srcId="{A62B74E9-44F7-B244-99AF-6771FA7628DA}" destId="{96C36AA2-6514-6D4C-A146-AD2EB499DA55}" srcOrd="0" destOrd="0" parTransId="{16A5A5DE-D80B-D948-A6EB-7A3C860FAE2F}" sibTransId="{794E831E-FFC9-0B48-AFDC-27A545618646}"/>
    <dgm:cxn modelId="{B0862C77-DAEC-6A45-87B1-9864C0391E83}" srcId="{96C36AA2-6514-6D4C-A146-AD2EB499DA55}" destId="{64679C6E-DABD-BA4E-BA27-626F93C94769}" srcOrd="1" destOrd="0" parTransId="{2EFE32BD-BF91-DA43-9B14-B974AE5A2E76}" sibTransId="{B8D83EAA-0812-3D40-AF6A-6DC468C39343}"/>
    <dgm:cxn modelId="{E6F68D0C-2065-5346-8648-624AA767A415}" srcId="{96C36AA2-6514-6D4C-A146-AD2EB499DA55}" destId="{74750BE3-0FEE-594C-9C2D-7E4C4FDD2C0D}" srcOrd="0" destOrd="0" parTransId="{EA1E6452-6648-F442-B4B3-2347AF132C06}" sibTransId="{C9A143BD-BA58-8347-A9E6-7934B915351F}"/>
    <dgm:cxn modelId="{8041AF09-8FF3-F842-9717-153712F77698}" type="presParOf" srcId="{2656EDFC-3D77-284B-8EC6-5C1E56A506AD}" destId="{E3F704F9-1415-364A-9E45-F2F59015C491}" srcOrd="0" destOrd="0" presId="urn:microsoft.com/office/officeart/2008/layout/LinedList"/>
    <dgm:cxn modelId="{C76B0CB1-E8E7-2C4E-BBB6-E4961716ED08}" type="presParOf" srcId="{2656EDFC-3D77-284B-8EC6-5C1E56A506AD}" destId="{32A535EA-24AB-AD4A-9915-03461CD67548}" srcOrd="1" destOrd="0" presId="urn:microsoft.com/office/officeart/2008/layout/LinedList"/>
    <dgm:cxn modelId="{37A84CE2-3B10-B641-9585-3962B51AE29B}" type="presParOf" srcId="{32A535EA-24AB-AD4A-9915-03461CD67548}" destId="{3609F59D-0C87-6444-8072-8C7BCDE1B26A}" srcOrd="0" destOrd="0" presId="urn:microsoft.com/office/officeart/2008/layout/LinedList"/>
    <dgm:cxn modelId="{DFB3F0D4-44B6-FE44-BF5C-92F92F3F219E}" type="presParOf" srcId="{32A535EA-24AB-AD4A-9915-03461CD67548}" destId="{7EEB7FF0-71F9-3745-935C-D29308E6AFBE}" srcOrd="1" destOrd="0" presId="urn:microsoft.com/office/officeart/2008/layout/LinedList"/>
    <dgm:cxn modelId="{5FC07E87-2EBB-E345-B1CC-25053FEBAD83}" type="presParOf" srcId="{7EEB7FF0-71F9-3745-935C-D29308E6AFBE}" destId="{991E32EF-D78A-FC47-A5E3-415665FB50BD}" srcOrd="0" destOrd="0" presId="urn:microsoft.com/office/officeart/2008/layout/LinedList"/>
    <dgm:cxn modelId="{0DF30139-816B-F04C-865F-966C73999B18}" type="presParOf" srcId="{7EEB7FF0-71F9-3745-935C-D29308E6AFBE}" destId="{543499CF-C357-CD46-818A-F8DACD27059E}" srcOrd="1" destOrd="0" presId="urn:microsoft.com/office/officeart/2008/layout/LinedList"/>
    <dgm:cxn modelId="{E896817D-105D-5E4F-BE68-2C526750CB04}" type="presParOf" srcId="{543499CF-C357-CD46-818A-F8DACD27059E}" destId="{7DA176A0-B9C1-6E4D-BA08-18F8B8B660BC}" srcOrd="0" destOrd="0" presId="urn:microsoft.com/office/officeart/2008/layout/LinedList"/>
    <dgm:cxn modelId="{F2F02341-1989-C140-A063-39BFB9B754DB}" type="presParOf" srcId="{543499CF-C357-CD46-818A-F8DACD27059E}" destId="{81A58FCD-CC25-B541-8128-FCE88EF76E22}" srcOrd="1" destOrd="0" presId="urn:microsoft.com/office/officeart/2008/layout/LinedList"/>
    <dgm:cxn modelId="{1F2CA2F5-BFA3-B84A-938A-AB2E60C92A39}" type="presParOf" srcId="{543499CF-C357-CD46-818A-F8DACD27059E}" destId="{AC8B5828-024C-B045-9444-F06F4FE94486}" srcOrd="2" destOrd="0" presId="urn:microsoft.com/office/officeart/2008/layout/LinedList"/>
    <dgm:cxn modelId="{80E0ADFF-6F86-FF48-B895-91F11AEC3AA9}" type="presParOf" srcId="{7EEB7FF0-71F9-3745-935C-D29308E6AFBE}" destId="{04EAD013-F47B-0347-9E4A-D97C4509AE00}" srcOrd="2" destOrd="0" presId="urn:microsoft.com/office/officeart/2008/layout/LinedList"/>
    <dgm:cxn modelId="{0F628258-9827-E74D-B64F-25734305E43B}" type="presParOf" srcId="{7EEB7FF0-71F9-3745-935C-D29308E6AFBE}" destId="{966A4531-65F2-B143-9EA6-EA875E6975B2}" srcOrd="3" destOrd="0" presId="urn:microsoft.com/office/officeart/2008/layout/LinedList"/>
    <dgm:cxn modelId="{58927821-3E00-9A4A-AD71-28E058EA2EB3}" type="presParOf" srcId="{7EEB7FF0-71F9-3745-935C-D29308E6AFBE}" destId="{0500F8EF-F35E-7C4B-9740-17FE35E75692}" srcOrd="4" destOrd="0" presId="urn:microsoft.com/office/officeart/2008/layout/LinedList"/>
    <dgm:cxn modelId="{4644CBA3-EDC2-8042-9FDE-9D46F2CEFA97}" type="presParOf" srcId="{0500F8EF-F35E-7C4B-9740-17FE35E75692}" destId="{45E5177F-4202-A843-B1A7-B07D2A71E046}" srcOrd="0" destOrd="0" presId="urn:microsoft.com/office/officeart/2008/layout/LinedList"/>
    <dgm:cxn modelId="{306A06E2-A509-E449-9ED9-505C8D70F171}" type="presParOf" srcId="{0500F8EF-F35E-7C4B-9740-17FE35E75692}" destId="{8BE6ED06-9ADE-404E-855E-53C7A8BA4FED}" srcOrd="1" destOrd="0" presId="urn:microsoft.com/office/officeart/2008/layout/LinedList"/>
    <dgm:cxn modelId="{D703C917-F6F4-A548-B85C-93723A34DE17}" type="presParOf" srcId="{0500F8EF-F35E-7C4B-9740-17FE35E75692}" destId="{D2221B47-1955-DD46-A800-7D0705B28789}" srcOrd="2" destOrd="0" presId="urn:microsoft.com/office/officeart/2008/layout/LinedList"/>
    <dgm:cxn modelId="{DE3FE6D5-FF45-774C-8A92-6FB449886224}" type="presParOf" srcId="{7EEB7FF0-71F9-3745-935C-D29308E6AFBE}" destId="{EB7C408E-A806-3A41-A0CE-D89501B104BD}" srcOrd="5" destOrd="0" presId="urn:microsoft.com/office/officeart/2008/layout/LinedList"/>
    <dgm:cxn modelId="{2AEDBBF2-7012-4B4A-8AE8-45B95DF5ED71}" type="presParOf" srcId="{7EEB7FF0-71F9-3745-935C-D29308E6AFBE}" destId="{B37CBC99-9929-4B48-AC23-72C48627967A}" srcOrd="6" destOrd="0" presId="urn:microsoft.com/office/officeart/2008/layout/LinedList"/>
    <dgm:cxn modelId="{D4FC8680-06C2-CC40-B408-5B3A3A00C80F}" type="presParOf" srcId="{7EEB7FF0-71F9-3745-935C-D29308E6AFBE}" destId="{6DBDDE05-E663-3C4E-9D48-AA1477C7451F}" srcOrd="7" destOrd="0" presId="urn:microsoft.com/office/officeart/2008/layout/LinedList"/>
    <dgm:cxn modelId="{2434756C-FBBD-6646-AB14-B97FBF3690E8}" type="presParOf" srcId="{6DBDDE05-E663-3C4E-9D48-AA1477C7451F}" destId="{CD6B9188-7824-214D-B0EE-5DFD5BCDF2DB}" srcOrd="0" destOrd="0" presId="urn:microsoft.com/office/officeart/2008/layout/LinedList"/>
    <dgm:cxn modelId="{97513842-B5F0-EC4B-BD52-36B390E2E940}" type="presParOf" srcId="{6DBDDE05-E663-3C4E-9D48-AA1477C7451F}" destId="{5B628704-B622-0B42-BA9D-D77BE0E85245}" srcOrd="1" destOrd="0" presId="urn:microsoft.com/office/officeart/2008/layout/LinedList"/>
    <dgm:cxn modelId="{43AE5B3C-483A-8643-951A-E857F5A8F537}" type="presParOf" srcId="{6DBDDE05-E663-3C4E-9D48-AA1477C7451F}" destId="{2C40F559-ADDC-4C49-BBA9-2567FDCF2C1B}" srcOrd="2" destOrd="0" presId="urn:microsoft.com/office/officeart/2008/layout/LinedList"/>
    <dgm:cxn modelId="{CA95B627-0477-BD4B-99BD-35815F991990}" type="presParOf" srcId="{7EEB7FF0-71F9-3745-935C-D29308E6AFBE}" destId="{DCAA3A60-FFB3-BF46-B717-E924CE70142D}" srcOrd="8" destOrd="0" presId="urn:microsoft.com/office/officeart/2008/layout/LinedList"/>
    <dgm:cxn modelId="{45A82247-BF82-5143-8128-D3CA135754FD}" type="presParOf" srcId="{7EEB7FF0-71F9-3745-935C-D29308E6AFBE}" destId="{2819109C-3943-174C-AEAE-CDD37D018E95}" srcOrd="9" destOrd="0" presId="urn:microsoft.com/office/officeart/2008/layout/LinedList"/>
    <dgm:cxn modelId="{C50BEE40-9980-684C-B849-D586A8CBB480}" type="presParOf" srcId="{7EEB7FF0-71F9-3745-935C-D29308E6AFBE}" destId="{079EEF51-7579-9E4E-8A83-EBD3D81B3B77}" srcOrd="10" destOrd="0" presId="urn:microsoft.com/office/officeart/2008/layout/LinedList"/>
    <dgm:cxn modelId="{FEC78484-978A-0546-8E88-1A2DE386A25A}" type="presParOf" srcId="{079EEF51-7579-9E4E-8A83-EBD3D81B3B77}" destId="{22E8A373-8D14-B24D-BAE6-7B472BFFD9FE}" srcOrd="0" destOrd="0" presId="urn:microsoft.com/office/officeart/2008/layout/LinedList"/>
    <dgm:cxn modelId="{E34BDDF4-7B30-2949-80E0-64C76CCEA102}" type="presParOf" srcId="{079EEF51-7579-9E4E-8A83-EBD3D81B3B77}" destId="{3977213D-0B69-5342-AB7B-BE810A384663}" srcOrd="1" destOrd="0" presId="urn:microsoft.com/office/officeart/2008/layout/LinedList"/>
    <dgm:cxn modelId="{6F663E2E-C692-454A-B9CF-D657C92D19BF}" type="presParOf" srcId="{079EEF51-7579-9E4E-8A83-EBD3D81B3B77}" destId="{9F7DC0E5-6482-1941-99CB-604C0397A69A}" srcOrd="2" destOrd="0" presId="urn:microsoft.com/office/officeart/2008/layout/LinedList"/>
    <dgm:cxn modelId="{40E108D3-E177-7A49-9FF8-0F4DF6326F93}" type="presParOf" srcId="{7EEB7FF0-71F9-3745-935C-D29308E6AFBE}" destId="{ADF309B4-A100-334E-B1F6-03CB9FA18C1C}" srcOrd="11" destOrd="0" presId="urn:microsoft.com/office/officeart/2008/layout/LinedList"/>
    <dgm:cxn modelId="{FA1E2C42-703C-5148-A025-9C089A1D2651}" type="presParOf" srcId="{7EEB7FF0-71F9-3745-935C-D29308E6AFBE}" destId="{440C6BEA-71D5-5A4B-ABAF-7FE464877FE1}" srcOrd="12" destOrd="0" presId="urn:microsoft.com/office/officeart/2008/layout/LinedList"/>
    <dgm:cxn modelId="{A15872C7-B76B-9347-9952-2836E145F070}" type="presParOf" srcId="{7EEB7FF0-71F9-3745-935C-D29308E6AFBE}" destId="{23FE2611-CD71-A848-972D-0B88B2236FB8}" srcOrd="13" destOrd="0" presId="urn:microsoft.com/office/officeart/2008/layout/LinedList"/>
    <dgm:cxn modelId="{8362CFF0-CC49-3446-BED2-BC2FB19B6274}" type="presParOf" srcId="{23FE2611-CD71-A848-972D-0B88B2236FB8}" destId="{DD6BC55D-F1B4-0643-82CD-677BDDA26847}" srcOrd="0" destOrd="0" presId="urn:microsoft.com/office/officeart/2008/layout/LinedList"/>
    <dgm:cxn modelId="{E7441DF8-69C8-EC4A-8051-B3CA0AC188D0}" type="presParOf" srcId="{23FE2611-CD71-A848-972D-0B88B2236FB8}" destId="{31152B81-EEC9-FC43-A0D1-7E49EEA2456F}" srcOrd="1" destOrd="0" presId="urn:microsoft.com/office/officeart/2008/layout/LinedList"/>
    <dgm:cxn modelId="{8E2825FA-DD0B-7F4A-9E8C-7E05BDAE0CF6}" type="presParOf" srcId="{23FE2611-CD71-A848-972D-0B88B2236FB8}" destId="{9CA4AF89-97C9-124C-ADB8-8A44DB36FA42}" srcOrd="2" destOrd="0" presId="urn:microsoft.com/office/officeart/2008/layout/LinedList"/>
    <dgm:cxn modelId="{10BE4AB2-2468-E74B-9B58-9AE328AF4397}" type="presParOf" srcId="{7EEB7FF0-71F9-3745-935C-D29308E6AFBE}" destId="{2A966BFE-8FEF-2C46-BCDE-19DDE07E6851}" srcOrd="14" destOrd="0" presId="urn:microsoft.com/office/officeart/2008/layout/LinedList"/>
    <dgm:cxn modelId="{76DB87F2-5BFD-024C-A110-65B45E3D71B3}" type="presParOf" srcId="{7EEB7FF0-71F9-3745-935C-D29308E6AFBE}" destId="{34C433DA-156D-914F-9E47-8C1CE5B7DF6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EE06F2-3CF3-184F-B1BA-2E2BBCB8D65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37C9996-67AD-DD4F-B455-68FE08D83AF8}">
      <dgm:prSet/>
      <dgm:spPr/>
      <dgm:t>
        <a:bodyPr/>
        <a:lstStyle/>
        <a:p>
          <a:pPr rtl="0"/>
          <a:r>
            <a:rPr lang="it-IT" b="1" dirty="0" smtClean="0">
              <a:solidFill>
                <a:srgbClr val="1F497D"/>
              </a:solidFill>
            </a:rPr>
            <a:t>CASI DI IRREGOLARITA</a:t>
          </a:r>
          <a:r>
            <a:rPr lang="it-IT" altLang="ja-JP" b="1" dirty="0" smtClean="0">
              <a:solidFill>
                <a:srgbClr val="1F497D"/>
              </a:solidFill>
            </a:rPr>
            <a:t>’</a:t>
          </a:r>
          <a:r>
            <a:rPr lang="it-IT" b="1" dirty="0" smtClean="0">
              <a:solidFill>
                <a:srgbClr val="1F497D"/>
              </a:solidFill>
            </a:rPr>
            <a:t> FEASR</a:t>
          </a:r>
          <a:r>
            <a:rPr lang="it-IT" dirty="0" smtClean="0">
              <a:solidFill>
                <a:srgbClr val="1F497D"/>
              </a:solidFill>
            </a:rPr>
            <a:t> </a:t>
          </a:r>
          <a:endParaRPr lang="it-IT" dirty="0">
            <a:solidFill>
              <a:srgbClr val="1F497D"/>
            </a:solidFill>
          </a:endParaRPr>
        </a:p>
      </dgm:t>
    </dgm:pt>
    <dgm:pt modelId="{72AF7E73-4882-5E46-BC03-490D8721EAF3}" type="parTrans" cxnId="{BD573AF6-B838-6A49-9EB5-A5EE557AF365}">
      <dgm:prSet/>
      <dgm:spPr/>
      <dgm:t>
        <a:bodyPr/>
        <a:lstStyle/>
        <a:p>
          <a:endParaRPr lang="it-IT"/>
        </a:p>
      </dgm:t>
    </dgm:pt>
    <dgm:pt modelId="{3E280160-FDB8-0246-8611-29CC3C247C30}" type="sibTrans" cxnId="{BD573AF6-B838-6A49-9EB5-A5EE557AF365}">
      <dgm:prSet/>
      <dgm:spPr/>
      <dgm:t>
        <a:bodyPr/>
        <a:lstStyle/>
        <a:p>
          <a:endParaRPr lang="it-IT"/>
        </a:p>
      </dgm:t>
    </dgm:pt>
    <dgm:pt modelId="{B6CA3B14-85CB-174A-BC79-6DB7635DFD3B}">
      <dgm:prSet/>
      <dgm:spPr/>
      <dgm:t>
        <a:bodyPr/>
        <a:lstStyle/>
        <a:p>
          <a:pPr rtl="0"/>
          <a:r>
            <a:rPr lang="it-IT" dirty="0" smtClean="0"/>
            <a:t>mancato rispetto tempistica di realizzazione del progetto o con modalità non conformi ad esso;</a:t>
          </a:r>
          <a:endParaRPr lang="it-IT" dirty="0"/>
        </a:p>
      </dgm:t>
    </dgm:pt>
    <dgm:pt modelId="{0DA3629B-25E7-054A-8740-18F91B64C796}" type="parTrans" cxnId="{E59B7993-9EB7-744A-84B7-D22DDD1490DD}">
      <dgm:prSet/>
      <dgm:spPr/>
      <dgm:t>
        <a:bodyPr/>
        <a:lstStyle/>
        <a:p>
          <a:endParaRPr lang="it-IT"/>
        </a:p>
      </dgm:t>
    </dgm:pt>
    <dgm:pt modelId="{76BCE97F-ABB1-0F4B-9BF1-5755174D6129}" type="sibTrans" cxnId="{E59B7993-9EB7-744A-84B7-D22DDD1490DD}">
      <dgm:prSet/>
      <dgm:spPr/>
      <dgm:t>
        <a:bodyPr/>
        <a:lstStyle/>
        <a:p>
          <a:endParaRPr lang="it-IT"/>
        </a:p>
      </dgm:t>
    </dgm:pt>
    <dgm:pt modelId="{DB96064D-671E-5C46-BC15-5B398451867D}">
      <dgm:prSet/>
      <dgm:spPr/>
      <dgm:t>
        <a:bodyPr/>
        <a:lstStyle/>
        <a:p>
          <a:pPr rtl="0"/>
          <a:r>
            <a:rPr lang="it-IT" dirty="0" smtClean="0"/>
            <a:t>gravi carenze documentali;</a:t>
          </a:r>
          <a:endParaRPr lang="it-IT" dirty="0"/>
        </a:p>
      </dgm:t>
    </dgm:pt>
    <dgm:pt modelId="{84D1C40F-E722-C746-8981-3279BA8B36FE}" type="parTrans" cxnId="{C8E1CB51-9DD8-2A40-B046-C55A78F17846}">
      <dgm:prSet/>
      <dgm:spPr/>
      <dgm:t>
        <a:bodyPr/>
        <a:lstStyle/>
        <a:p>
          <a:endParaRPr lang="it-IT"/>
        </a:p>
      </dgm:t>
    </dgm:pt>
    <dgm:pt modelId="{45376B72-73E7-BD49-BFAB-E0466BBAEC86}" type="sibTrans" cxnId="{C8E1CB51-9DD8-2A40-B046-C55A78F17846}">
      <dgm:prSet/>
      <dgm:spPr/>
      <dgm:t>
        <a:bodyPr/>
        <a:lstStyle/>
        <a:p>
          <a:endParaRPr lang="it-IT"/>
        </a:p>
      </dgm:t>
    </dgm:pt>
    <dgm:pt modelId="{6EC30100-E83F-F04A-A760-82185B7C1421}">
      <dgm:prSet/>
      <dgm:spPr/>
      <dgm:t>
        <a:bodyPr/>
        <a:lstStyle/>
        <a:p>
          <a:pPr rtl="0"/>
          <a:r>
            <a:rPr lang="it-IT" dirty="0" smtClean="0"/>
            <a:t>mancato possesso della qualifica di IAP;</a:t>
          </a:r>
          <a:endParaRPr lang="it-IT" dirty="0"/>
        </a:p>
      </dgm:t>
    </dgm:pt>
    <dgm:pt modelId="{4473100A-5977-0143-A36B-646F947CDA27}" type="parTrans" cxnId="{049CEEDD-E3EA-FE46-ABCB-0530D86D1194}">
      <dgm:prSet/>
      <dgm:spPr/>
      <dgm:t>
        <a:bodyPr/>
        <a:lstStyle/>
        <a:p>
          <a:endParaRPr lang="it-IT"/>
        </a:p>
      </dgm:t>
    </dgm:pt>
    <dgm:pt modelId="{B0190220-C44B-2146-929A-9EA87871DD98}" type="sibTrans" cxnId="{049CEEDD-E3EA-FE46-ABCB-0530D86D1194}">
      <dgm:prSet/>
      <dgm:spPr/>
      <dgm:t>
        <a:bodyPr/>
        <a:lstStyle/>
        <a:p>
          <a:endParaRPr lang="it-IT"/>
        </a:p>
      </dgm:t>
    </dgm:pt>
    <dgm:pt modelId="{4EC0A743-673B-9A41-967A-56EBCC4C43EA}">
      <dgm:prSet/>
      <dgm:spPr/>
      <dgm:t>
        <a:bodyPr/>
        <a:lstStyle/>
        <a:p>
          <a:pPr rtl="0"/>
          <a:r>
            <a:rPr lang="it-IT" dirty="0" smtClean="0"/>
            <a:t>mancato rispetto degli impegni stabiliti dal bando o degli obblighi di condizionalità;</a:t>
          </a:r>
          <a:endParaRPr lang="it-IT" dirty="0"/>
        </a:p>
      </dgm:t>
    </dgm:pt>
    <dgm:pt modelId="{849429F5-D25D-2842-B3BC-42CA9243C303}" type="parTrans" cxnId="{C658A85C-5A29-424A-A744-B4593E01339D}">
      <dgm:prSet/>
      <dgm:spPr/>
      <dgm:t>
        <a:bodyPr/>
        <a:lstStyle/>
        <a:p>
          <a:endParaRPr lang="it-IT"/>
        </a:p>
      </dgm:t>
    </dgm:pt>
    <dgm:pt modelId="{7404A45D-95A7-0344-B7F7-152467CDB40E}" type="sibTrans" cxnId="{C658A85C-5A29-424A-A744-B4593E01339D}">
      <dgm:prSet/>
      <dgm:spPr/>
      <dgm:t>
        <a:bodyPr/>
        <a:lstStyle/>
        <a:p>
          <a:endParaRPr lang="it-IT"/>
        </a:p>
      </dgm:t>
    </dgm:pt>
    <dgm:pt modelId="{18A7541E-6B44-6140-AACD-22D610002A10}">
      <dgm:prSet/>
      <dgm:spPr/>
      <dgm:t>
        <a:bodyPr/>
        <a:lstStyle/>
        <a:p>
          <a:pPr rtl="0"/>
          <a:r>
            <a:rPr lang="it-IT" dirty="0" smtClean="0"/>
            <a:t>inosservanza dei regolamenti UE;</a:t>
          </a:r>
          <a:endParaRPr lang="it-IT" dirty="0"/>
        </a:p>
      </dgm:t>
    </dgm:pt>
    <dgm:pt modelId="{FE5C1A2E-4F66-FC4A-A1D7-487D1872AA85}" type="parTrans" cxnId="{70635725-62FF-3D45-A6F3-8C8C3C7D3FC0}">
      <dgm:prSet/>
      <dgm:spPr/>
      <dgm:t>
        <a:bodyPr/>
        <a:lstStyle/>
        <a:p>
          <a:endParaRPr lang="it-IT"/>
        </a:p>
      </dgm:t>
    </dgm:pt>
    <dgm:pt modelId="{B3C18911-3956-3B4D-B957-5E0FE36D607B}" type="sibTrans" cxnId="{70635725-62FF-3D45-A6F3-8C8C3C7D3FC0}">
      <dgm:prSet/>
      <dgm:spPr/>
      <dgm:t>
        <a:bodyPr/>
        <a:lstStyle/>
        <a:p>
          <a:endParaRPr lang="it-IT"/>
        </a:p>
      </dgm:t>
    </dgm:pt>
    <dgm:pt modelId="{ED855CF2-02E6-0D4C-98B5-98F7A49D805E}">
      <dgm:prSet/>
      <dgm:spPr/>
      <dgm:t>
        <a:bodyPr/>
        <a:lstStyle/>
        <a:p>
          <a:pPr rtl="0"/>
          <a:r>
            <a:rPr lang="it-IT" dirty="0" smtClean="0"/>
            <a:t>sussistenza di informazioni antimafia </a:t>
          </a:r>
          <a:r>
            <a:rPr lang="it-IT" dirty="0" err="1" smtClean="0"/>
            <a:t>interdittive</a:t>
          </a:r>
          <a:r>
            <a:rPr lang="it-IT" dirty="0" smtClean="0"/>
            <a:t>. </a:t>
          </a:r>
          <a:endParaRPr lang="it-IT" dirty="0"/>
        </a:p>
      </dgm:t>
    </dgm:pt>
    <dgm:pt modelId="{CDAC78FF-D035-FE4D-BC8F-230D13BC2849}" type="parTrans" cxnId="{8761F591-CEEC-A149-8996-F6FBAA2B0D33}">
      <dgm:prSet/>
      <dgm:spPr/>
      <dgm:t>
        <a:bodyPr/>
        <a:lstStyle/>
        <a:p>
          <a:endParaRPr lang="it-IT"/>
        </a:p>
      </dgm:t>
    </dgm:pt>
    <dgm:pt modelId="{8253E410-F976-4847-BE46-B1E7CE70283B}" type="sibTrans" cxnId="{8761F591-CEEC-A149-8996-F6FBAA2B0D33}">
      <dgm:prSet/>
      <dgm:spPr/>
      <dgm:t>
        <a:bodyPr/>
        <a:lstStyle/>
        <a:p>
          <a:endParaRPr lang="it-IT"/>
        </a:p>
      </dgm:t>
    </dgm:pt>
    <dgm:pt modelId="{39595249-8BCD-EB42-BB61-C47761602BC6}" type="pres">
      <dgm:prSet presAssocID="{79EE06F2-3CF3-184F-B1BA-2E2BBCB8D65E}" presName="vert0" presStyleCnt="0">
        <dgm:presLayoutVars>
          <dgm:dir/>
          <dgm:animOne val="branch"/>
          <dgm:animLvl val="lvl"/>
        </dgm:presLayoutVars>
      </dgm:prSet>
      <dgm:spPr/>
      <dgm:t>
        <a:bodyPr/>
        <a:lstStyle/>
        <a:p>
          <a:endParaRPr lang="it-IT"/>
        </a:p>
      </dgm:t>
    </dgm:pt>
    <dgm:pt modelId="{0CFDD4E0-B79B-0A4F-8AC6-BC7E7BCDB098}" type="pres">
      <dgm:prSet presAssocID="{F37C9996-67AD-DD4F-B455-68FE08D83AF8}" presName="thickLine" presStyleLbl="alignNode1" presStyleIdx="0" presStyleCnt="1"/>
      <dgm:spPr/>
    </dgm:pt>
    <dgm:pt modelId="{6B82171D-6A2E-824A-92C1-4F24496B31C9}" type="pres">
      <dgm:prSet presAssocID="{F37C9996-67AD-DD4F-B455-68FE08D83AF8}" presName="horz1" presStyleCnt="0"/>
      <dgm:spPr/>
    </dgm:pt>
    <dgm:pt modelId="{F5BBE9BB-F84E-A94A-B24E-C2E38786D55D}" type="pres">
      <dgm:prSet presAssocID="{F37C9996-67AD-DD4F-B455-68FE08D83AF8}" presName="tx1" presStyleLbl="revTx" presStyleIdx="0" presStyleCnt="7"/>
      <dgm:spPr/>
      <dgm:t>
        <a:bodyPr/>
        <a:lstStyle/>
        <a:p>
          <a:endParaRPr lang="it-IT"/>
        </a:p>
      </dgm:t>
    </dgm:pt>
    <dgm:pt modelId="{AC0FD3F8-1323-C843-9D34-41709635A206}" type="pres">
      <dgm:prSet presAssocID="{F37C9996-67AD-DD4F-B455-68FE08D83AF8}" presName="vert1" presStyleCnt="0"/>
      <dgm:spPr/>
    </dgm:pt>
    <dgm:pt modelId="{7F9DA335-6B5C-114F-BE3E-B2620BB276BE}" type="pres">
      <dgm:prSet presAssocID="{B6CA3B14-85CB-174A-BC79-6DB7635DFD3B}" presName="vertSpace2a" presStyleCnt="0"/>
      <dgm:spPr/>
    </dgm:pt>
    <dgm:pt modelId="{EEBC7627-E96B-B144-B27E-5ADF11527086}" type="pres">
      <dgm:prSet presAssocID="{B6CA3B14-85CB-174A-BC79-6DB7635DFD3B}" presName="horz2" presStyleCnt="0"/>
      <dgm:spPr/>
    </dgm:pt>
    <dgm:pt modelId="{4B122791-DC5B-DC46-929F-8E9C784BB511}" type="pres">
      <dgm:prSet presAssocID="{B6CA3B14-85CB-174A-BC79-6DB7635DFD3B}" presName="horzSpace2" presStyleCnt="0"/>
      <dgm:spPr/>
    </dgm:pt>
    <dgm:pt modelId="{7C510E7F-F6B1-4846-9B82-85629B3BCAA7}" type="pres">
      <dgm:prSet presAssocID="{B6CA3B14-85CB-174A-BC79-6DB7635DFD3B}" presName="tx2" presStyleLbl="revTx" presStyleIdx="1" presStyleCnt="7"/>
      <dgm:spPr/>
      <dgm:t>
        <a:bodyPr/>
        <a:lstStyle/>
        <a:p>
          <a:endParaRPr lang="it-IT"/>
        </a:p>
      </dgm:t>
    </dgm:pt>
    <dgm:pt modelId="{89401F78-B00A-554E-8C72-9297238B7163}" type="pres">
      <dgm:prSet presAssocID="{B6CA3B14-85CB-174A-BC79-6DB7635DFD3B}" presName="vert2" presStyleCnt="0"/>
      <dgm:spPr/>
    </dgm:pt>
    <dgm:pt modelId="{D668E1D5-C497-EF42-88D8-268CEDC3F197}" type="pres">
      <dgm:prSet presAssocID="{B6CA3B14-85CB-174A-BC79-6DB7635DFD3B}" presName="thinLine2b" presStyleLbl="callout" presStyleIdx="0" presStyleCnt="6"/>
      <dgm:spPr/>
    </dgm:pt>
    <dgm:pt modelId="{FC531938-4637-6E4D-AE8C-CE7BB3C62379}" type="pres">
      <dgm:prSet presAssocID="{B6CA3B14-85CB-174A-BC79-6DB7635DFD3B}" presName="vertSpace2b" presStyleCnt="0"/>
      <dgm:spPr/>
    </dgm:pt>
    <dgm:pt modelId="{9CA58585-E201-234C-BE00-A52030676D1D}" type="pres">
      <dgm:prSet presAssocID="{DB96064D-671E-5C46-BC15-5B398451867D}" presName="horz2" presStyleCnt="0"/>
      <dgm:spPr/>
    </dgm:pt>
    <dgm:pt modelId="{2177B1EC-AD68-8149-8866-18D6D9109F61}" type="pres">
      <dgm:prSet presAssocID="{DB96064D-671E-5C46-BC15-5B398451867D}" presName="horzSpace2" presStyleCnt="0"/>
      <dgm:spPr/>
    </dgm:pt>
    <dgm:pt modelId="{9375F1AC-7CD2-9241-97D0-D2E74AB23CAB}" type="pres">
      <dgm:prSet presAssocID="{DB96064D-671E-5C46-BC15-5B398451867D}" presName="tx2" presStyleLbl="revTx" presStyleIdx="2" presStyleCnt="7"/>
      <dgm:spPr/>
      <dgm:t>
        <a:bodyPr/>
        <a:lstStyle/>
        <a:p>
          <a:endParaRPr lang="it-IT"/>
        </a:p>
      </dgm:t>
    </dgm:pt>
    <dgm:pt modelId="{E15C9BCB-21C2-7749-B409-18942A4CF10A}" type="pres">
      <dgm:prSet presAssocID="{DB96064D-671E-5C46-BC15-5B398451867D}" presName="vert2" presStyleCnt="0"/>
      <dgm:spPr/>
    </dgm:pt>
    <dgm:pt modelId="{3756D86B-4268-4D42-B20B-BA1BB66BDD3C}" type="pres">
      <dgm:prSet presAssocID="{DB96064D-671E-5C46-BC15-5B398451867D}" presName="thinLine2b" presStyleLbl="callout" presStyleIdx="1" presStyleCnt="6"/>
      <dgm:spPr/>
    </dgm:pt>
    <dgm:pt modelId="{0D9D6142-E739-E740-93A3-EC5E357C68AD}" type="pres">
      <dgm:prSet presAssocID="{DB96064D-671E-5C46-BC15-5B398451867D}" presName="vertSpace2b" presStyleCnt="0"/>
      <dgm:spPr/>
    </dgm:pt>
    <dgm:pt modelId="{EA1A33A8-7EA8-ED49-89A0-E09E4C60C6A5}" type="pres">
      <dgm:prSet presAssocID="{6EC30100-E83F-F04A-A760-82185B7C1421}" presName="horz2" presStyleCnt="0"/>
      <dgm:spPr/>
    </dgm:pt>
    <dgm:pt modelId="{F08E0FEE-A681-E241-9508-0BAB42E75F53}" type="pres">
      <dgm:prSet presAssocID="{6EC30100-E83F-F04A-A760-82185B7C1421}" presName="horzSpace2" presStyleCnt="0"/>
      <dgm:spPr/>
    </dgm:pt>
    <dgm:pt modelId="{012F8EB7-A046-6C4C-9114-C7543AF1ECDE}" type="pres">
      <dgm:prSet presAssocID="{6EC30100-E83F-F04A-A760-82185B7C1421}" presName="tx2" presStyleLbl="revTx" presStyleIdx="3" presStyleCnt="7"/>
      <dgm:spPr/>
      <dgm:t>
        <a:bodyPr/>
        <a:lstStyle/>
        <a:p>
          <a:endParaRPr lang="it-IT"/>
        </a:p>
      </dgm:t>
    </dgm:pt>
    <dgm:pt modelId="{715DE621-2759-1046-BB61-54D2870072C5}" type="pres">
      <dgm:prSet presAssocID="{6EC30100-E83F-F04A-A760-82185B7C1421}" presName="vert2" presStyleCnt="0"/>
      <dgm:spPr/>
    </dgm:pt>
    <dgm:pt modelId="{F308C690-C75D-EE43-81C4-984EBF93639A}" type="pres">
      <dgm:prSet presAssocID="{6EC30100-E83F-F04A-A760-82185B7C1421}" presName="thinLine2b" presStyleLbl="callout" presStyleIdx="2" presStyleCnt="6"/>
      <dgm:spPr/>
    </dgm:pt>
    <dgm:pt modelId="{4919DE45-1D82-0E48-B7A0-A38184B44673}" type="pres">
      <dgm:prSet presAssocID="{6EC30100-E83F-F04A-A760-82185B7C1421}" presName="vertSpace2b" presStyleCnt="0"/>
      <dgm:spPr/>
    </dgm:pt>
    <dgm:pt modelId="{DDBBECD5-B8E0-7643-8636-ACD4A320A650}" type="pres">
      <dgm:prSet presAssocID="{4EC0A743-673B-9A41-967A-56EBCC4C43EA}" presName="horz2" presStyleCnt="0"/>
      <dgm:spPr/>
    </dgm:pt>
    <dgm:pt modelId="{0F8D9DA3-0CA2-7A4E-AF3C-D12AA621F807}" type="pres">
      <dgm:prSet presAssocID="{4EC0A743-673B-9A41-967A-56EBCC4C43EA}" presName="horzSpace2" presStyleCnt="0"/>
      <dgm:spPr/>
    </dgm:pt>
    <dgm:pt modelId="{423FB34D-5BA1-2A43-9623-F05669154640}" type="pres">
      <dgm:prSet presAssocID="{4EC0A743-673B-9A41-967A-56EBCC4C43EA}" presName="tx2" presStyleLbl="revTx" presStyleIdx="4" presStyleCnt="7"/>
      <dgm:spPr/>
      <dgm:t>
        <a:bodyPr/>
        <a:lstStyle/>
        <a:p>
          <a:endParaRPr lang="it-IT"/>
        </a:p>
      </dgm:t>
    </dgm:pt>
    <dgm:pt modelId="{756B7863-AC33-CE42-BE29-CF2DA452DF18}" type="pres">
      <dgm:prSet presAssocID="{4EC0A743-673B-9A41-967A-56EBCC4C43EA}" presName="vert2" presStyleCnt="0"/>
      <dgm:spPr/>
    </dgm:pt>
    <dgm:pt modelId="{D9F58F06-7947-DF42-A4CF-5E32109E7684}" type="pres">
      <dgm:prSet presAssocID="{4EC0A743-673B-9A41-967A-56EBCC4C43EA}" presName="thinLine2b" presStyleLbl="callout" presStyleIdx="3" presStyleCnt="6"/>
      <dgm:spPr/>
    </dgm:pt>
    <dgm:pt modelId="{E9CFB138-F20D-6A4B-863C-665402555D23}" type="pres">
      <dgm:prSet presAssocID="{4EC0A743-673B-9A41-967A-56EBCC4C43EA}" presName="vertSpace2b" presStyleCnt="0"/>
      <dgm:spPr/>
    </dgm:pt>
    <dgm:pt modelId="{4F5E8797-CD43-144D-B2A4-0A5E9EC143E1}" type="pres">
      <dgm:prSet presAssocID="{18A7541E-6B44-6140-AACD-22D610002A10}" presName="horz2" presStyleCnt="0"/>
      <dgm:spPr/>
    </dgm:pt>
    <dgm:pt modelId="{91AD7920-8529-B645-8527-F48E06F8B199}" type="pres">
      <dgm:prSet presAssocID="{18A7541E-6B44-6140-AACD-22D610002A10}" presName="horzSpace2" presStyleCnt="0"/>
      <dgm:spPr/>
    </dgm:pt>
    <dgm:pt modelId="{D0432C69-7815-BB45-BD45-FAD146371B1F}" type="pres">
      <dgm:prSet presAssocID="{18A7541E-6B44-6140-AACD-22D610002A10}" presName="tx2" presStyleLbl="revTx" presStyleIdx="5" presStyleCnt="7"/>
      <dgm:spPr/>
      <dgm:t>
        <a:bodyPr/>
        <a:lstStyle/>
        <a:p>
          <a:endParaRPr lang="it-IT"/>
        </a:p>
      </dgm:t>
    </dgm:pt>
    <dgm:pt modelId="{00EA1FEC-D4B4-C94E-A6A2-2E4084CEAAE2}" type="pres">
      <dgm:prSet presAssocID="{18A7541E-6B44-6140-AACD-22D610002A10}" presName="vert2" presStyleCnt="0"/>
      <dgm:spPr/>
    </dgm:pt>
    <dgm:pt modelId="{D630624A-396E-3D44-AE07-B7CC6116BB61}" type="pres">
      <dgm:prSet presAssocID="{18A7541E-6B44-6140-AACD-22D610002A10}" presName="thinLine2b" presStyleLbl="callout" presStyleIdx="4" presStyleCnt="6"/>
      <dgm:spPr/>
    </dgm:pt>
    <dgm:pt modelId="{04CFC619-6D0D-364E-8533-DD9B5BCF24CA}" type="pres">
      <dgm:prSet presAssocID="{18A7541E-6B44-6140-AACD-22D610002A10}" presName="vertSpace2b" presStyleCnt="0"/>
      <dgm:spPr/>
    </dgm:pt>
    <dgm:pt modelId="{D1D56EBE-E4DC-2B45-A491-AB67B09B505E}" type="pres">
      <dgm:prSet presAssocID="{ED855CF2-02E6-0D4C-98B5-98F7A49D805E}" presName="horz2" presStyleCnt="0"/>
      <dgm:spPr/>
    </dgm:pt>
    <dgm:pt modelId="{9839E007-7B01-A547-B556-64B003695FAB}" type="pres">
      <dgm:prSet presAssocID="{ED855CF2-02E6-0D4C-98B5-98F7A49D805E}" presName="horzSpace2" presStyleCnt="0"/>
      <dgm:spPr/>
    </dgm:pt>
    <dgm:pt modelId="{F660E327-587F-234E-B44A-552B28E4B4FD}" type="pres">
      <dgm:prSet presAssocID="{ED855CF2-02E6-0D4C-98B5-98F7A49D805E}" presName="tx2" presStyleLbl="revTx" presStyleIdx="6" presStyleCnt="7"/>
      <dgm:spPr/>
      <dgm:t>
        <a:bodyPr/>
        <a:lstStyle/>
        <a:p>
          <a:endParaRPr lang="it-IT"/>
        </a:p>
      </dgm:t>
    </dgm:pt>
    <dgm:pt modelId="{6768E892-AECC-6A4E-98F5-FB726A2AD3EC}" type="pres">
      <dgm:prSet presAssocID="{ED855CF2-02E6-0D4C-98B5-98F7A49D805E}" presName="vert2" presStyleCnt="0"/>
      <dgm:spPr/>
    </dgm:pt>
    <dgm:pt modelId="{E22D18EB-F896-914E-A880-CD3DFB7CE4CF}" type="pres">
      <dgm:prSet presAssocID="{ED855CF2-02E6-0D4C-98B5-98F7A49D805E}" presName="thinLine2b" presStyleLbl="callout" presStyleIdx="5" presStyleCnt="6"/>
      <dgm:spPr/>
    </dgm:pt>
    <dgm:pt modelId="{CA802AB0-E2C8-2B4F-B598-355A115E84CE}" type="pres">
      <dgm:prSet presAssocID="{ED855CF2-02E6-0D4C-98B5-98F7A49D805E}" presName="vertSpace2b" presStyleCnt="0"/>
      <dgm:spPr/>
    </dgm:pt>
  </dgm:ptLst>
  <dgm:cxnLst>
    <dgm:cxn modelId="{9FE30A76-7350-BD47-AED9-E29BCC75E947}" type="presOf" srcId="{DB96064D-671E-5C46-BC15-5B398451867D}" destId="{9375F1AC-7CD2-9241-97D0-D2E74AB23CAB}" srcOrd="0" destOrd="0" presId="urn:microsoft.com/office/officeart/2008/layout/LinedList"/>
    <dgm:cxn modelId="{EAB2A035-A297-F548-8A42-4FB1C9948B27}" type="presOf" srcId="{79EE06F2-3CF3-184F-B1BA-2E2BBCB8D65E}" destId="{39595249-8BCD-EB42-BB61-C47761602BC6}" srcOrd="0" destOrd="0" presId="urn:microsoft.com/office/officeart/2008/layout/LinedList"/>
    <dgm:cxn modelId="{8761F591-CEEC-A149-8996-F6FBAA2B0D33}" srcId="{F37C9996-67AD-DD4F-B455-68FE08D83AF8}" destId="{ED855CF2-02E6-0D4C-98B5-98F7A49D805E}" srcOrd="5" destOrd="0" parTransId="{CDAC78FF-D035-FE4D-BC8F-230D13BC2849}" sibTransId="{8253E410-F976-4847-BE46-B1E7CE70283B}"/>
    <dgm:cxn modelId="{BD573AF6-B838-6A49-9EB5-A5EE557AF365}" srcId="{79EE06F2-3CF3-184F-B1BA-2E2BBCB8D65E}" destId="{F37C9996-67AD-DD4F-B455-68FE08D83AF8}" srcOrd="0" destOrd="0" parTransId="{72AF7E73-4882-5E46-BC03-490D8721EAF3}" sibTransId="{3E280160-FDB8-0246-8611-29CC3C247C30}"/>
    <dgm:cxn modelId="{049CEEDD-E3EA-FE46-ABCB-0530D86D1194}" srcId="{F37C9996-67AD-DD4F-B455-68FE08D83AF8}" destId="{6EC30100-E83F-F04A-A760-82185B7C1421}" srcOrd="2" destOrd="0" parTransId="{4473100A-5977-0143-A36B-646F947CDA27}" sibTransId="{B0190220-C44B-2146-929A-9EA87871DD98}"/>
    <dgm:cxn modelId="{0A729E5B-94C5-5340-8ECB-118B5CFC4DEA}" type="presOf" srcId="{4EC0A743-673B-9A41-967A-56EBCC4C43EA}" destId="{423FB34D-5BA1-2A43-9623-F05669154640}" srcOrd="0" destOrd="0" presId="urn:microsoft.com/office/officeart/2008/layout/LinedList"/>
    <dgm:cxn modelId="{BF75BC69-B4CE-A543-A1F5-C1A27E0D516A}" type="presOf" srcId="{ED855CF2-02E6-0D4C-98B5-98F7A49D805E}" destId="{F660E327-587F-234E-B44A-552B28E4B4FD}" srcOrd="0" destOrd="0" presId="urn:microsoft.com/office/officeart/2008/layout/LinedList"/>
    <dgm:cxn modelId="{E50624EB-24F4-EB46-B740-8B7E69EE7A0E}" type="presOf" srcId="{B6CA3B14-85CB-174A-BC79-6DB7635DFD3B}" destId="{7C510E7F-F6B1-4846-9B82-85629B3BCAA7}" srcOrd="0" destOrd="0" presId="urn:microsoft.com/office/officeart/2008/layout/LinedList"/>
    <dgm:cxn modelId="{46996212-82B3-EB4F-8BEE-22967C0F52D9}" type="presOf" srcId="{F37C9996-67AD-DD4F-B455-68FE08D83AF8}" destId="{F5BBE9BB-F84E-A94A-B24E-C2E38786D55D}" srcOrd="0" destOrd="0" presId="urn:microsoft.com/office/officeart/2008/layout/LinedList"/>
    <dgm:cxn modelId="{CF1E2073-B31D-604D-A1B9-566C0432D597}" type="presOf" srcId="{6EC30100-E83F-F04A-A760-82185B7C1421}" destId="{012F8EB7-A046-6C4C-9114-C7543AF1ECDE}" srcOrd="0" destOrd="0" presId="urn:microsoft.com/office/officeart/2008/layout/LinedList"/>
    <dgm:cxn modelId="{C8E1CB51-9DD8-2A40-B046-C55A78F17846}" srcId="{F37C9996-67AD-DD4F-B455-68FE08D83AF8}" destId="{DB96064D-671E-5C46-BC15-5B398451867D}" srcOrd="1" destOrd="0" parTransId="{84D1C40F-E722-C746-8981-3279BA8B36FE}" sibTransId="{45376B72-73E7-BD49-BFAB-E0466BBAEC86}"/>
    <dgm:cxn modelId="{C658A85C-5A29-424A-A744-B4593E01339D}" srcId="{F37C9996-67AD-DD4F-B455-68FE08D83AF8}" destId="{4EC0A743-673B-9A41-967A-56EBCC4C43EA}" srcOrd="3" destOrd="0" parTransId="{849429F5-D25D-2842-B3BC-42CA9243C303}" sibTransId="{7404A45D-95A7-0344-B7F7-152467CDB40E}"/>
    <dgm:cxn modelId="{E59B7993-9EB7-744A-84B7-D22DDD1490DD}" srcId="{F37C9996-67AD-DD4F-B455-68FE08D83AF8}" destId="{B6CA3B14-85CB-174A-BC79-6DB7635DFD3B}" srcOrd="0" destOrd="0" parTransId="{0DA3629B-25E7-054A-8740-18F91B64C796}" sibTransId="{76BCE97F-ABB1-0F4B-9BF1-5755174D6129}"/>
    <dgm:cxn modelId="{F0CF7077-2B47-C542-ABEA-D56E5CBDE460}" type="presOf" srcId="{18A7541E-6B44-6140-AACD-22D610002A10}" destId="{D0432C69-7815-BB45-BD45-FAD146371B1F}" srcOrd="0" destOrd="0" presId="urn:microsoft.com/office/officeart/2008/layout/LinedList"/>
    <dgm:cxn modelId="{70635725-62FF-3D45-A6F3-8C8C3C7D3FC0}" srcId="{F37C9996-67AD-DD4F-B455-68FE08D83AF8}" destId="{18A7541E-6B44-6140-AACD-22D610002A10}" srcOrd="4" destOrd="0" parTransId="{FE5C1A2E-4F66-FC4A-A1D7-487D1872AA85}" sibTransId="{B3C18911-3956-3B4D-B957-5E0FE36D607B}"/>
    <dgm:cxn modelId="{4F1CDC91-5D79-2B4B-8ADF-5B74D06DCF1D}" type="presParOf" srcId="{39595249-8BCD-EB42-BB61-C47761602BC6}" destId="{0CFDD4E0-B79B-0A4F-8AC6-BC7E7BCDB098}" srcOrd="0" destOrd="0" presId="urn:microsoft.com/office/officeart/2008/layout/LinedList"/>
    <dgm:cxn modelId="{87C5DE1D-02AB-C246-83AC-6FABEA7FB04C}" type="presParOf" srcId="{39595249-8BCD-EB42-BB61-C47761602BC6}" destId="{6B82171D-6A2E-824A-92C1-4F24496B31C9}" srcOrd="1" destOrd="0" presId="urn:microsoft.com/office/officeart/2008/layout/LinedList"/>
    <dgm:cxn modelId="{98E470D3-3753-2240-90A4-30798685E2E6}" type="presParOf" srcId="{6B82171D-6A2E-824A-92C1-4F24496B31C9}" destId="{F5BBE9BB-F84E-A94A-B24E-C2E38786D55D}" srcOrd="0" destOrd="0" presId="urn:microsoft.com/office/officeart/2008/layout/LinedList"/>
    <dgm:cxn modelId="{5A9494BF-EB33-9C45-909B-7F57F0BA77CC}" type="presParOf" srcId="{6B82171D-6A2E-824A-92C1-4F24496B31C9}" destId="{AC0FD3F8-1323-C843-9D34-41709635A206}" srcOrd="1" destOrd="0" presId="urn:microsoft.com/office/officeart/2008/layout/LinedList"/>
    <dgm:cxn modelId="{970DA197-2FEB-7F42-9691-86DA1745B677}" type="presParOf" srcId="{AC0FD3F8-1323-C843-9D34-41709635A206}" destId="{7F9DA335-6B5C-114F-BE3E-B2620BB276BE}" srcOrd="0" destOrd="0" presId="urn:microsoft.com/office/officeart/2008/layout/LinedList"/>
    <dgm:cxn modelId="{991FA739-0CF4-4C47-A73A-EA6E7EE8FC63}" type="presParOf" srcId="{AC0FD3F8-1323-C843-9D34-41709635A206}" destId="{EEBC7627-E96B-B144-B27E-5ADF11527086}" srcOrd="1" destOrd="0" presId="urn:microsoft.com/office/officeart/2008/layout/LinedList"/>
    <dgm:cxn modelId="{3CC37A04-D663-8241-BED0-B2413A57EE7F}" type="presParOf" srcId="{EEBC7627-E96B-B144-B27E-5ADF11527086}" destId="{4B122791-DC5B-DC46-929F-8E9C784BB511}" srcOrd="0" destOrd="0" presId="urn:microsoft.com/office/officeart/2008/layout/LinedList"/>
    <dgm:cxn modelId="{05E96110-FFCC-174D-8CF0-D67B8901B7BF}" type="presParOf" srcId="{EEBC7627-E96B-B144-B27E-5ADF11527086}" destId="{7C510E7F-F6B1-4846-9B82-85629B3BCAA7}" srcOrd="1" destOrd="0" presId="urn:microsoft.com/office/officeart/2008/layout/LinedList"/>
    <dgm:cxn modelId="{4B6E5669-E244-5848-89C1-0B5AFE834ADB}" type="presParOf" srcId="{EEBC7627-E96B-B144-B27E-5ADF11527086}" destId="{89401F78-B00A-554E-8C72-9297238B7163}" srcOrd="2" destOrd="0" presId="urn:microsoft.com/office/officeart/2008/layout/LinedList"/>
    <dgm:cxn modelId="{0D0D1E3D-C7E1-6C40-84FE-801840E36027}" type="presParOf" srcId="{AC0FD3F8-1323-C843-9D34-41709635A206}" destId="{D668E1D5-C497-EF42-88D8-268CEDC3F197}" srcOrd="2" destOrd="0" presId="urn:microsoft.com/office/officeart/2008/layout/LinedList"/>
    <dgm:cxn modelId="{DD24304A-807C-0F48-BFDC-B7245A8BDBB4}" type="presParOf" srcId="{AC0FD3F8-1323-C843-9D34-41709635A206}" destId="{FC531938-4637-6E4D-AE8C-CE7BB3C62379}" srcOrd="3" destOrd="0" presId="urn:microsoft.com/office/officeart/2008/layout/LinedList"/>
    <dgm:cxn modelId="{B56360C2-FA32-B245-8E96-59D028315EB6}" type="presParOf" srcId="{AC0FD3F8-1323-C843-9D34-41709635A206}" destId="{9CA58585-E201-234C-BE00-A52030676D1D}" srcOrd="4" destOrd="0" presId="urn:microsoft.com/office/officeart/2008/layout/LinedList"/>
    <dgm:cxn modelId="{698E1997-88FC-A64D-974E-0B4437CD4C71}" type="presParOf" srcId="{9CA58585-E201-234C-BE00-A52030676D1D}" destId="{2177B1EC-AD68-8149-8866-18D6D9109F61}" srcOrd="0" destOrd="0" presId="urn:microsoft.com/office/officeart/2008/layout/LinedList"/>
    <dgm:cxn modelId="{4A757865-3437-C34E-8158-D27E4C10E025}" type="presParOf" srcId="{9CA58585-E201-234C-BE00-A52030676D1D}" destId="{9375F1AC-7CD2-9241-97D0-D2E74AB23CAB}" srcOrd="1" destOrd="0" presId="urn:microsoft.com/office/officeart/2008/layout/LinedList"/>
    <dgm:cxn modelId="{8FE2E4E9-0C61-B743-9EF1-4F4E6508C49B}" type="presParOf" srcId="{9CA58585-E201-234C-BE00-A52030676D1D}" destId="{E15C9BCB-21C2-7749-B409-18942A4CF10A}" srcOrd="2" destOrd="0" presId="urn:microsoft.com/office/officeart/2008/layout/LinedList"/>
    <dgm:cxn modelId="{32FBE24F-6862-C149-97C9-D1DFBCDF87DD}" type="presParOf" srcId="{AC0FD3F8-1323-C843-9D34-41709635A206}" destId="{3756D86B-4268-4D42-B20B-BA1BB66BDD3C}" srcOrd="5" destOrd="0" presId="urn:microsoft.com/office/officeart/2008/layout/LinedList"/>
    <dgm:cxn modelId="{B01F8B17-34F7-B24C-9407-D362EBD8759A}" type="presParOf" srcId="{AC0FD3F8-1323-C843-9D34-41709635A206}" destId="{0D9D6142-E739-E740-93A3-EC5E357C68AD}" srcOrd="6" destOrd="0" presId="urn:microsoft.com/office/officeart/2008/layout/LinedList"/>
    <dgm:cxn modelId="{35FE3FE8-455D-364E-A346-81082788C7CA}" type="presParOf" srcId="{AC0FD3F8-1323-C843-9D34-41709635A206}" destId="{EA1A33A8-7EA8-ED49-89A0-E09E4C60C6A5}" srcOrd="7" destOrd="0" presId="urn:microsoft.com/office/officeart/2008/layout/LinedList"/>
    <dgm:cxn modelId="{7DE1EC57-62E1-D140-937D-8843B8EA8DB0}" type="presParOf" srcId="{EA1A33A8-7EA8-ED49-89A0-E09E4C60C6A5}" destId="{F08E0FEE-A681-E241-9508-0BAB42E75F53}" srcOrd="0" destOrd="0" presId="urn:microsoft.com/office/officeart/2008/layout/LinedList"/>
    <dgm:cxn modelId="{545595D5-6F93-5A4A-97CD-BF8DAC2834B2}" type="presParOf" srcId="{EA1A33A8-7EA8-ED49-89A0-E09E4C60C6A5}" destId="{012F8EB7-A046-6C4C-9114-C7543AF1ECDE}" srcOrd="1" destOrd="0" presId="urn:microsoft.com/office/officeart/2008/layout/LinedList"/>
    <dgm:cxn modelId="{12512340-E850-374E-B1B8-47F9B04DCFCD}" type="presParOf" srcId="{EA1A33A8-7EA8-ED49-89A0-E09E4C60C6A5}" destId="{715DE621-2759-1046-BB61-54D2870072C5}" srcOrd="2" destOrd="0" presId="urn:microsoft.com/office/officeart/2008/layout/LinedList"/>
    <dgm:cxn modelId="{7EE81526-A676-4C42-845C-4C32B8CC2776}" type="presParOf" srcId="{AC0FD3F8-1323-C843-9D34-41709635A206}" destId="{F308C690-C75D-EE43-81C4-984EBF93639A}" srcOrd="8" destOrd="0" presId="urn:microsoft.com/office/officeart/2008/layout/LinedList"/>
    <dgm:cxn modelId="{E4815B15-EA1B-B04E-9923-DE6F65013F26}" type="presParOf" srcId="{AC0FD3F8-1323-C843-9D34-41709635A206}" destId="{4919DE45-1D82-0E48-B7A0-A38184B44673}" srcOrd="9" destOrd="0" presId="urn:microsoft.com/office/officeart/2008/layout/LinedList"/>
    <dgm:cxn modelId="{2C6C9B0F-F0B3-BF4D-9D5A-B5D3019BB4FD}" type="presParOf" srcId="{AC0FD3F8-1323-C843-9D34-41709635A206}" destId="{DDBBECD5-B8E0-7643-8636-ACD4A320A650}" srcOrd="10" destOrd="0" presId="urn:microsoft.com/office/officeart/2008/layout/LinedList"/>
    <dgm:cxn modelId="{105495CC-5A65-C842-828C-8A8AFBA45A85}" type="presParOf" srcId="{DDBBECD5-B8E0-7643-8636-ACD4A320A650}" destId="{0F8D9DA3-0CA2-7A4E-AF3C-D12AA621F807}" srcOrd="0" destOrd="0" presId="urn:microsoft.com/office/officeart/2008/layout/LinedList"/>
    <dgm:cxn modelId="{B23A715F-242C-214C-A1C6-B193CDE3F2D3}" type="presParOf" srcId="{DDBBECD5-B8E0-7643-8636-ACD4A320A650}" destId="{423FB34D-5BA1-2A43-9623-F05669154640}" srcOrd="1" destOrd="0" presId="urn:microsoft.com/office/officeart/2008/layout/LinedList"/>
    <dgm:cxn modelId="{66E1FB52-14F1-9F48-8C0B-E8C9980F6F26}" type="presParOf" srcId="{DDBBECD5-B8E0-7643-8636-ACD4A320A650}" destId="{756B7863-AC33-CE42-BE29-CF2DA452DF18}" srcOrd="2" destOrd="0" presId="urn:microsoft.com/office/officeart/2008/layout/LinedList"/>
    <dgm:cxn modelId="{DC6D1075-8D99-BA4D-94B2-2FD4118BF0CC}" type="presParOf" srcId="{AC0FD3F8-1323-C843-9D34-41709635A206}" destId="{D9F58F06-7947-DF42-A4CF-5E32109E7684}" srcOrd="11" destOrd="0" presId="urn:microsoft.com/office/officeart/2008/layout/LinedList"/>
    <dgm:cxn modelId="{FBE526A0-2D94-3A4B-8467-DCD5D0A72244}" type="presParOf" srcId="{AC0FD3F8-1323-C843-9D34-41709635A206}" destId="{E9CFB138-F20D-6A4B-863C-665402555D23}" srcOrd="12" destOrd="0" presId="urn:microsoft.com/office/officeart/2008/layout/LinedList"/>
    <dgm:cxn modelId="{353D63A7-FD6C-2A48-AD61-E681932302A7}" type="presParOf" srcId="{AC0FD3F8-1323-C843-9D34-41709635A206}" destId="{4F5E8797-CD43-144D-B2A4-0A5E9EC143E1}" srcOrd="13" destOrd="0" presId="urn:microsoft.com/office/officeart/2008/layout/LinedList"/>
    <dgm:cxn modelId="{36A87543-B0EB-3046-BE7F-8589F7F57D2C}" type="presParOf" srcId="{4F5E8797-CD43-144D-B2A4-0A5E9EC143E1}" destId="{91AD7920-8529-B645-8527-F48E06F8B199}" srcOrd="0" destOrd="0" presId="urn:microsoft.com/office/officeart/2008/layout/LinedList"/>
    <dgm:cxn modelId="{8D993788-4154-1D45-9C42-6F73D436A2B9}" type="presParOf" srcId="{4F5E8797-CD43-144D-B2A4-0A5E9EC143E1}" destId="{D0432C69-7815-BB45-BD45-FAD146371B1F}" srcOrd="1" destOrd="0" presId="urn:microsoft.com/office/officeart/2008/layout/LinedList"/>
    <dgm:cxn modelId="{FF4D3373-ECA9-0E4C-8B4D-608D4309AFA7}" type="presParOf" srcId="{4F5E8797-CD43-144D-B2A4-0A5E9EC143E1}" destId="{00EA1FEC-D4B4-C94E-A6A2-2E4084CEAAE2}" srcOrd="2" destOrd="0" presId="urn:microsoft.com/office/officeart/2008/layout/LinedList"/>
    <dgm:cxn modelId="{F75D4433-DFAB-7749-BEE1-3FBB44A3DDA2}" type="presParOf" srcId="{AC0FD3F8-1323-C843-9D34-41709635A206}" destId="{D630624A-396E-3D44-AE07-B7CC6116BB61}" srcOrd="14" destOrd="0" presId="urn:microsoft.com/office/officeart/2008/layout/LinedList"/>
    <dgm:cxn modelId="{7D3F9CFE-5145-CD45-8230-2FB7EB4F86B9}" type="presParOf" srcId="{AC0FD3F8-1323-C843-9D34-41709635A206}" destId="{04CFC619-6D0D-364E-8533-DD9B5BCF24CA}" srcOrd="15" destOrd="0" presId="urn:microsoft.com/office/officeart/2008/layout/LinedList"/>
    <dgm:cxn modelId="{6B7F16BF-7BC9-F04A-913D-B7CC3AFD4F14}" type="presParOf" srcId="{AC0FD3F8-1323-C843-9D34-41709635A206}" destId="{D1D56EBE-E4DC-2B45-A491-AB67B09B505E}" srcOrd="16" destOrd="0" presId="urn:microsoft.com/office/officeart/2008/layout/LinedList"/>
    <dgm:cxn modelId="{D1F1CA42-923B-CD42-9DAA-50C747E9DB6E}" type="presParOf" srcId="{D1D56EBE-E4DC-2B45-A491-AB67B09B505E}" destId="{9839E007-7B01-A547-B556-64B003695FAB}" srcOrd="0" destOrd="0" presId="urn:microsoft.com/office/officeart/2008/layout/LinedList"/>
    <dgm:cxn modelId="{E7CFFF82-9CFD-8247-AABD-581F9363D224}" type="presParOf" srcId="{D1D56EBE-E4DC-2B45-A491-AB67B09B505E}" destId="{F660E327-587F-234E-B44A-552B28E4B4FD}" srcOrd="1" destOrd="0" presId="urn:microsoft.com/office/officeart/2008/layout/LinedList"/>
    <dgm:cxn modelId="{DA212954-6F6B-DA4B-912F-FAFFE29AC91C}" type="presParOf" srcId="{D1D56EBE-E4DC-2B45-A491-AB67B09B505E}" destId="{6768E892-AECC-6A4E-98F5-FB726A2AD3EC}" srcOrd="2" destOrd="0" presId="urn:microsoft.com/office/officeart/2008/layout/LinedList"/>
    <dgm:cxn modelId="{92BD505B-07FD-A944-89B2-DDFD10F84B7B}" type="presParOf" srcId="{AC0FD3F8-1323-C843-9D34-41709635A206}" destId="{E22D18EB-F896-914E-A880-CD3DFB7CE4CF}" srcOrd="17" destOrd="0" presId="urn:microsoft.com/office/officeart/2008/layout/LinedList"/>
    <dgm:cxn modelId="{52865AB3-5138-8B44-8DC4-74A918FD33BB}" type="presParOf" srcId="{AC0FD3F8-1323-C843-9D34-41709635A206}" destId="{CA802AB0-E2C8-2B4F-B598-355A115E84C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22C738-81EA-0346-A181-19A64A232B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FAC6C9A-6E15-3F42-9206-2D909C3E64B3}">
      <dgm:prSet/>
      <dgm:spPr/>
      <dgm:t>
        <a:bodyPr/>
        <a:lstStyle/>
        <a:p>
          <a:pPr rtl="0"/>
          <a:r>
            <a:rPr lang="it-IT" b="1" dirty="0" smtClean="0">
              <a:solidFill>
                <a:srgbClr val="1F497D"/>
              </a:solidFill>
            </a:rPr>
            <a:t>CASI DI IRREGOLARITA</a:t>
          </a:r>
          <a:r>
            <a:rPr lang="it-IT" altLang="ja-JP" b="1" dirty="0" smtClean="0">
              <a:solidFill>
                <a:srgbClr val="1F497D"/>
              </a:solidFill>
            </a:rPr>
            <a:t>’</a:t>
          </a:r>
          <a:r>
            <a:rPr lang="it-IT" b="1" dirty="0" smtClean="0">
              <a:solidFill>
                <a:srgbClr val="1F497D"/>
              </a:solidFill>
            </a:rPr>
            <a:t> FEAGA</a:t>
          </a:r>
          <a:endParaRPr lang="it-IT" dirty="0">
            <a:solidFill>
              <a:srgbClr val="1F497D"/>
            </a:solidFill>
          </a:endParaRPr>
        </a:p>
      </dgm:t>
    </dgm:pt>
    <dgm:pt modelId="{E216E704-A426-EB4B-83FB-BBFEE3ED07EE}" type="parTrans" cxnId="{819E40C4-7A54-FA4F-BD78-90F91CDBF3BF}">
      <dgm:prSet/>
      <dgm:spPr/>
      <dgm:t>
        <a:bodyPr/>
        <a:lstStyle/>
        <a:p>
          <a:endParaRPr lang="it-IT"/>
        </a:p>
      </dgm:t>
    </dgm:pt>
    <dgm:pt modelId="{E59FE5AC-5366-454C-BA0D-41719DFE27F2}" type="sibTrans" cxnId="{819E40C4-7A54-FA4F-BD78-90F91CDBF3BF}">
      <dgm:prSet/>
      <dgm:spPr/>
      <dgm:t>
        <a:bodyPr/>
        <a:lstStyle/>
        <a:p>
          <a:endParaRPr lang="it-IT"/>
        </a:p>
      </dgm:t>
    </dgm:pt>
    <dgm:pt modelId="{88DFD78A-E790-FE4A-9A07-62720D3A9B31}">
      <dgm:prSet/>
      <dgm:spPr/>
      <dgm:t>
        <a:bodyPr/>
        <a:lstStyle/>
        <a:p>
          <a:pPr rtl="0"/>
          <a:r>
            <a:rPr lang="it-IT" dirty="0" smtClean="0"/>
            <a:t>dichiarazione in domanda di terreni confiscati,</a:t>
          </a:r>
          <a:endParaRPr lang="it-IT" dirty="0"/>
        </a:p>
      </dgm:t>
    </dgm:pt>
    <dgm:pt modelId="{0E112072-24BF-8140-898E-1AB47238D3FC}" type="parTrans" cxnId="{A686E8DA-8357-1841-BC9F-E4269B8FFE63}">
      <dgm:prSet/>
      <dgm:spPr/>
      <dgm:t>
        <a:bodyPr/>
        <a:lstStyle/>
        <a:p>
          <a:endParaRPr lang="it-IT"/>
        </a:p>
      </dgm:t>
    </dgm:pt>
    <dgm:pt modelId="{3BF7D205-4281-CA4B-92F3-4EF57E97E814}" type="sibTrans" cxnId="{A686E8DA-8357-1841-BC9F-E4269B8FFE63}">
      <dgm:prSet/>
      <dgm:spPr/>
      <dgm:t>
        <a:bodyPr/>
        <a:lstStyle/>
        <a:p>
          <a:endParaRPr lang="it-IT"/>
        </a:p>
      </dgm:t>
    </dgm:pt>
    <dgm:pt modelId="{42CB30BE-D999-A642-AD8A-96122153717C}">
      <dgm:prSet/>
      <dgm:spPr/>
      <dgm:t>
        <a:bodyPr/>
        <a:lstStyle/>
        <a:p>
          <a:pPr rtl="0"/>
          <a:r>
            <a:rPr lang="it-IT" dirty="0" smtClean="0"/>
            <a:t>appartenenti ad enti pubblici o a privati ignari;</a:t>
          </a:r>
          <a:endParaRPr lang="it-IT" dirty="0"/>
        </a:p>
      </dgm:t>
    </dgm:pt>
    <dgm:pt modelId="{427559BE-C67B-E749-8862-9C3AC0E6BB0F}" type="parTrans" cxnId="{613345D8-4642-CC4A-8837-D7CCEEE9BF78}">
      <dgm:prSet/>
      <dgm:spPr/>
      <dgm:t>
        <a:bodyPr/>
        <a:lstStyle/>
        <a:p>
          <a:endParaRPr lang="it-IT"/>
        </a:p>
      </dgm:t>
    </dgm:pt>
    <dgm:pt modelId="{AE8E0FD1-3096-E447-A06F-B048BF0384E6}" type="sibTrans" cxnId="{613345D8-4642-CC4A-8837-D7CCEEE9BF78}">
      <dgm:prSet/>
      <dgm:spPr/>
      <dgm:t>
        <a:bodyPr/>
        <a:lstStyle/>
        <a:p>
          <a:endParaRPr lang="it-IT"/>
        </a:p>
      </dgm:t>
    </dgm:pt>
    <dgm:pt modelId="{B4F74146-6852-C149-847C-124ABBD44D7F}">
      <dgm:prSet/>
      <dgm:spPr/>
      <dgm:t>
        <a:bodyPr/>
        <a:lstStyle/>
        <a:p>
          <a:pPr rtl="0"/>
          <a:r>
            <a:rPr lang="it-IT" dirty="0" smtClean="0"/>
            <a:t>presentazione di domande da parte di soggetti sottoposti a misure di prevenzione;</a:t>
          </a:r>
          <a:endParaRPr lang="it-IT" dirty="0"/>
        </a:p>
      </dgm:t>
    </dgm:pt>
    <dgm:pt modelId="{715D41CD-3E45-4B43-B36F-3612C06325B1}" type="parTrans" cxnId="{10F07C8E-81D6-DB47-BA6E-5DA02C79B533}">
      <dgm:prSet/>
      <dgm:spPr/>
      <dgm:t>
        <a:bodyPr/>
        <a:lstStyle/>
        <a:p>
          <a:endParaRPr lang="it-IT"/>
        </a:p>
      </dgm:t>
    </dgm:pt>
    <dgm:pt modelId="{7E826DF6-7A3E-3148-BBF0-DAF6016EEBC3}" type="sibTrans" cxnId="{10F07C8E-81D6-DB47-BA6E-5DA02C79B533}">
      <dgm:prSet/>
      <dgm:spPr/>
      <dgm:t>
        <a:bodyPr/>
        <a:lstStyle/>
        <a:p>
          <a:endParaRPr lang="it-IT"/>
        </a:p>
      </dgm:t>
    </dgm:pt>
    <dgm:pt modelId="{33CA4341-5A29-B14F-B46B-6AB749C77B14}">
      <dgm:prSet/>
      <dgm:spPr/>
      <dgm:t>
        <a:bodyPr/>
        <a:lstStyle/>
        <a:p>
          <a:pPr rtl="0"/>
          <a:r>
            <a:rPr lang="it-IT" dirty="0" smtClean="0"/>
            <a:t>utilizzo di titoli di conduzione falsi, stipulati con soggetti deceduti o non conformi alla normativa;</a:t>
          </a:r>
          <a:endParaRPr lang="it-IT" dirty="0"/>
        </a:p>
      </dgm:t>
    </dgm:pt>
    <dgm:pt modelId="{8B15DA66-AB10-C249-8496-00633DB64C4C}" type="parTrans" cxnId="{5F7DF284-4D77-0641-8DF9-3ED88F97EEF7}">
      <dgm:prSet/>
      <dgm:spPr/>
      <dgm:t>
        <a:bodyPr/>
        <a:lstStyle/>
        <a:p>
          <a:endParaRPr lang="it-IT"/>
        </a:p>
      </dgm:t>
    </dgm:pt>
    <dgm:pt modelId="{3D20AF24-491E-DD4C-8AAA-25739D8B4E5A}" type="sibTrans" cxnId="{5F7DF284-4D77-0641-8DF9-3ED88F97EEF7}">
      <dgm:prSet/>
      <dgm:spPr/>
      <dgm:t>
        <a:bodyPr/>
        <a:lstStyle/>
        <a:p>
          <a:endParaRPr lang="it-IT"/>
        </a:p>
      </dgm:t>
    </dgm:pt>
    <dgm:pt modelId="{CE6E6C9E-0583-F341-82CC-195955980F6B}">
      <dgm:prSet/>
      <dgm:spPr/>
      <dgm:t>
        <a:bodyPr/>
        <a:lstStyle/>
        <a:p>
          <a:pPr rtl="0"/>
          <a:r>
            <a:rPr lang="it-IT" dirty="0" smtClean="0"/>
            <a:t>domande non sottoscritte.</a:t>
          </a:r>
          <a:endParaRPr lang="it-IT" dirty="0"/>
        </a:p>
      </dgm:t>
    </dgm:pt>
    <dgm:pt modelId="{C78B6B1E-55EA-724E-974D-A74445915CB5}" type="parTrans" cxnId="{AA16FBD0-B2C4-2348-BDD2-8A1675DE8C51}">
      <dgm:prSet/>
      <dgm:spPr/>
      <dgm:t>
        <a:bodyPr/>
        <a:lstStyle/>
        <a:p>
          <a:endParaRPr lang="it-IT"/>
        </a:p>
      </dgm:t>
    </dgm:pt>
    <dgm:pt modelId="{2D2A8FC8-BC05-0D4A-BD2B-B880C6B0042E}" type="sibTrans" cxnId="{AA16FBD0-B2C4-2348-BDD2-8A1675DE8C51}">
      <dgm:prSet/>
      <dgm:spPr/>
      <dgm:t>
        <a:bodyPr/>
        <a:lstStyle/>
        <a:p>
          <a:endParaRPr lang="it-IT"/>
        </a:p>
      </dgm:t>
    </dgm:pt>
    <dgm:pt modelId="{CBF4F64B-EE77-DC44-AEFC-A776D82D4015}" type="pres">
      <dgm:prSet presAssocID="{6D22C738-81EA-0346-A181-19A64A232B02}" presName="vert0" presStyleCnt="0">
        <dgm:presLayoutVars>
          <dgm:dir/>
          <dgm:animOne val="branch"/>
          <dgm:animLvl val="lvl"/>
        </dgm:presLayoutVars>
      </dgm:prSet>
      <dgm:spPr/>
      <dgm:t>
        <a:bodyPr/>
        <a:lstStyle/>
        <a:p>
          <a:endParaRPr lang="it-IT"/>
        </a:p>
      </dgm:t>
    </dgm:pt>
    <dgm:pt modelId="{C5BCD322-4FE3-BD4D-B2E7-C82628062238}" type="pres">
      <dgm:prSet presAssocID="{6FAC6C9A-6E15-3F42-9206-2D909C3E64B3}" presName="thickLine" presStyleLbl="alignNode1" presStyleIdx="0" presStyleCnt="1"/>
      <dgm:spPr/>
    </dgm:pt>
    <dgm:pt modelId="{C59F4C85-A81F-3C43-8040-D04808DEAD7E}" type="pres">
      <dgm:prSet presAssocID="{6FAC6C9A-6E15-3F42-9206-2D909C3E64B3}" presName="horz1" presStyleCnt="0"/>
      <dgm:spPr/>
    </dgm:pt>
    <dgm:pt modelId="{10C03418-B3E9-244B-8F1C-16D1E844A3B9}" type="pres">
      <dgm:prSet presAssocID="{6FAC6C9A-6E15-3F42-9206-2D909C3E64B3}" presName="tx1" presStyleLbl="revTx" presStyleIdx="0" presStyleCnt="6"/>
      <dgm:spPr/>
      <dgm:t>
        <a:bodyPr/>
        <a:lstStyle/>
        <a:p>
          <a:endParaRPr lang="it-IT"/>
        </a:p>
      </dgm:t>
    </dgm:pt>
    <dgm:pt modelId="{59CD019D-189C-7A4B-AFA4-5FA622607317}" type="pres">
      <dgm:prSet presAssocID="{6FAC6C9A-6E15-3F42-9206-2D909C3E64B3}" presName="vert1" presStyleCnt="0"/>
      <dgm:spPr/>
    </dgm:pt>
    <dgm:pt modelId="{5F288400-D09B-9D45-8900-9E68800AD939}" type="pres">
      <dgm:prSet presAssocID="{88DFD78A-E790-FE4A-9A07-62720D3A9B31}" presName="vertSpace2a" presStyleCnt="0"/>
      <dgm:spPr/>
    </dgm:pt>
    <dgm:pt modelId="{DE19BA26-6CFC-9E4A-A4C7-D1C25FCAB479}" type="pres">
      <dgm:prSet presAssocID="{88DFD78A-E790-FE4A-9A07-62720D3A9B31}" presName="horz2" presStyleCnt="0"/>
      <dgm:spPr/>
    </dgm:pt>
    <dgm:pt modelId="{BE1DFEE9-05E9-8949-AF1D-24BCEC24A7BB}" type="pres">
      <dgm:prSet presAssocID="{88DFD78A-E790-FE4A-9A07-62720D3A9B31}" presName="horzSpace2" presStyleCnt="0"/>
      <dgm:spPr/>
    </dgm:pt>
    <dgm:pt modelId="{937D6549-D281-D74C-A0A8-632769FF3D02}" type="pres">
      <dgm:prSet presAssocID="{88DFD78A-E790-FE4A-9A07-62720D3A9B31}" presName="tx2" presStyleLbl="revTx" presStyleIdx="1" presStyleCnt="6"/>
      <dgm:spPr/>
      <dgm:t>
        <a:bodyPr/>
        <a:lstStyle/>
        <a:p>
          <a:endParaRPr lang="it-IT"/>
        </a:p>
      </dgm:t>
    </dgm:pt>
    <dgm:pt modelId="{5E82A191-B396-C94E-BC94-DFEED206840C}" type="pres">
      <dgm:prSet presAssocID="{88DFD78A-E790-FE4A-9A07-62720D3A9B31}" presName="vert2" presStyleCnt="0"/>
      <dgm:spPr/>
    </dgm:pt>
    <dgm:pt modelId="{28345EC0-3BDD-6B4F-86E2-F96F8D1FD9A9}" type="pres">
      <dgm:prSet presAssocID="{88DFD78A-E790-FE4A-9A07-62720D3A9B31}" presName="thinLine2b" presStyleLbl="callout" presStyleIdx="0" presStyleCnt="5"/>
      <dgm:spPr/>
    </dgm:pt>
    <dgm:pt modelId="{6F90458C-5060-914C-A2A9-B352EBBD3FD8}" type="pres">
      <dgm:prSet presAssocID="{88DFD78A-E790-FE4A-9A07-62720D3A9B31}" presName="vertSpace2b" presStyleCnt="0"/>
      <dgm:spPr/>
    </dgm:pt>
    <dgm:pt modelId="{80158CF4-879A-8F4B-AB32-0A81706819E0}" type="pres">
      <dgm:prSet presAssocID="{42CB30BE-D999-A642-AD8A-96122153717C}" presName="horz2" presStyleCnt="0"/>
      <dgm:spPr/>
    </dgm:pt>
    <dgm:pt modelId="{D929796E-6278-E841-9804-41399BFC95F9}" type="pres">
      <dgm:prSet presAssocID="{42CB30BE-D999-A642-AD8A-96122153717C}" presName="horzSpace2" presStyleCnt="0"/>
      <dgm:spPr/>
    </dgm:pt>
    <dgm:pt modelId="{32DBF20C-0445-CE4B-934A-98DF8D8627B1}" type="pres">
      <dgm:prSet presAssocID="{42CB30BE-D999-A642-AD8A-96122153717C}" presName="tx2" presStyleLbl="revTx" presStyleIdx="2" presStyleCnt="6"/>
      <dgm:spPr/>
      <dgm:t>
        <a:bodyPr/>
        <a:lstStyle/>
        <a:p>
          <a:endParaRPr lang="it-IT"/>
        </a:p>
      </dgm:t>
    </dgm:pt>
    <dgm:pt modelId="{3494B112-A9C0-684C-BF40-8A60CD2FBC12}" type="pres">
      <dgm:prSet presAssocID="{42CB30BE-D999-A642-AD8A-96122153717C}" presName="vert2" presStyleCnt="0"/>
      <dgm:spPr/>
    </dgm:pt>
    <dgm:pt modelId="{B06EC698-0C34-EF4B-8AEF-4E29F0A845C3}" type="pres">
      <dgm:prSet presAssocID="{42CB30BE-D999-A642-AD8A-96122153717C}" presName="thinLine2b" presStyleLbl="callout" presStyleIdx="1" presStyleCnt="5"/>
      <dgm:spPr/>
    </dgm:pt>
    <dgm:pt modelId="{153466AE-A300-A946-96C6-941F738FEADF}" type="pres">
      <dgm:prSet presAssocID="{42CB30BE-D999-A642-AD8A-96122153717C}" presName="vertSpace2b" presStyleCnt="0"/>
      <dgm:spPr/>
    </dgm:pt>
    <dgm:pt modelId="{77874A81-CC86-FE4A-B0C4-F2978DAA838D}" type="pres">
      <dgm:prSet presAssocID="{B4F74146-6852-C149-847C-124ABBD44D7F}" presName="horz2" presStyleCnt="0"/>
      <dgm:spPr/>
    </dgm:pt>
    <dgm:pt modelId="{3F730CA3-E597-3B4B-8758-921A866A3A56}" type="pres">
      <dgm:prSet presAssocID="{B4F74146-6852-C149-847C-124ABBD44D7F}" presName="horzSpace2" presStyleCnt="0"/>
      <dgm:spPr/>
    </dgm:pt>
    <dgm:pt modelId="{CFC76423-5D08-5747-8749-E0458E83CDE7}" type="pres">
      <dgm:prSet presAssocID="{B4F74146-6852-C149-847C-124ABBD44D7F}" presName="tx2" presStyleLbl="revTx" presStyleIdx="3" presStyleCnt="6"/>
      <dgm:spPr/>
      <dgm:t>
        <a:bodyPr/>
        <a:lstStyle/>
        <a:p>
          <a:endParaRPr lang="it-IT"/>
        </a:p>
      </dgm:t>
    </dgm:pt>
    <dgm:pt modelId="{F41752C9-0130-314A-B198-3AD7182B59B1}" type="pres">
      <dgm:prSet presAssocID="{B4F74146-6852-C149-847C-124ABBD44D7F}" presName="vert2" presStyleCnt="0"/>
      <dgm:spPr/>
    </dgm:pt>
    <dgm:pt modelId="{A5F6B83E-4A12-4A42-BEFC-748457936183}" type="pres">
      <dgm:prSet presAssocID="{B4F74146-6852-C149-847C-124ABBD44D7F}" presName="thinLine2b" presStyleLbl="callout" presStyleIdx="2" presStyleCnt="5"/>
      <dgm:spPr/>
    </dgm:pt>
    <dgm:pt modelId="{05F7AC47-B741-9F43-B5EA-1027CA3A9558}" type="pres">
      <dgm:prSet presAssocID="{B4F74146-6852-C149-847C-124ABBD44D7F}" presName="vertSpace2b" presStyleCnt="0"/>
      <dgm:spPr/>
    </dgm:pt>
    <dgm:pt modelId="{B4D7FE86-8D0A-9740-8802-CE2EA9B3EC9F}" type="pres">
      <dgm:prSet presAssocID="{33CA4341-5A29-B14F-B46B-6AB749C77B14}" presName="horz2" presStyleCnt="0"/>
      <dgm:spPr/>
    </dgm:pt>
    <dgm:pt modelId="{41B07B8A-869C-BC47-A0E0-5B3C279CAA1E}" type="pres">
      <dgm:prSet presAssocID="{33CA4341-5A29-B14F-B46B-6AB749C77B14}" presName="horzSpace2" presStyleCnt="0"/>
      <dgm:spPr/>
    </dgm:pt>
    <dgm:pt modelId="{7551FD9C-D73A-3344-A215-3651F1418397}" type="pres">
      <dgm:prSet presAssocID="{33CA4341-5A29-B14F-B46B-6AB749C77B14}" presName="tx2" presStyleLbl="revTx" presStyleIdx="4" presStyleCnt="6"/>
      <dgm:spPr/>
      <dgm:t>
        <a:bodyPr/>
        <a:lstStyle/>
        <a:p>
          <a:endParaRPr lang="it-IT"/>
        </a:p>
      </dgm:t>
    </dgm:pt>
    <dgm:pt modelId="{EB65990D-3F62-9A4D-A32D-3C0592B8C4DB}" type="pres">
      <dgm:prSet presAssocID="{33CA4341-5A29-B14F-B46B-6AB749C77B14}" presName="vert2" presStyleCnt="0"/>
      <dgm:spPr/>
    </dgm:pt>
    <dgm:pt modelId="{3327D35A-C18E-5C49-A2FC-1A7316547890}" type="pres">
      <dgm:prSet presAssocID="{33CA4341-5A29-B14F-B46B-6AB749C77B14}" presName="thinLine2b" presStyleLbl="callout" presStyleIdx="3" presStyleCnt="5"/>
      <dgm:spPr/>
    </dgm:pt>
    <dgm:pt modelId="{81085D20-92A7-BB42-A4ED-37C093C94B79}" type="pres">
      <dgm:prSet presAssocID="{33CA4341-5A29-B14F-B46B-6AB749C77B14}" presName="vertSpace2b" presStyleCnt="0"/>
      <dgm:spPr/>
    </dgm:pt>
    <dgm:pt modelId="{A4EFF3A4-2F04-E241-A42B-1E4696A2F475}" type="pres">
      <dgm:prSet presAssocID="{CE6E6C9E-0583-F341-82CC-195955980F6B}" presName="horz2" presStyleCnt="0"/>
      <dgm:spPr/>
    </dgm:pt>
    <dgm:pt modelId="{4A2AE0F4-F11D-4244-964F-30F1159D9B82}" type="pres">
      <dgm:prSet presAssocID="{CE6E6C9E-0583-F341-82CC-195955980F6B}" presName="horzSpace2" presStyleCnt="0"/>
      <dgm:spPr/>
    </dgm:pt>
    <dgm:pt modelId="{3911B162-AA0C-D64C-81AE-523820857518}" type="pres">
      <dgm:prSet presAssocID="{CE6E6C9E-0583-F341-82CC-195955980F6B}" presName="tx2" presStyleLbl="revTx" presStyleIdx="5" presStyleCnt="6"/>
      <dgm:spPr/>
      <dgm:t>
        <a:bodyPr/>
        <a:lstStyle/>
        <a:p>
          <a:endParaRPr lang="it-IT"/>
        </a:p>
      </dgm:t>
    </dgm:pt>
    <dgm:pt modelId="{41BAAC65-6ADC-5341-8EAD-771AC5DF5EB7}" type="pres">
      <dgm:prSet presAssocID="{CE6E6C9E-0583-F341-82CC-195955980F6B}" presName="vert2" presStyleCnt="0"/>
      <dgm:spPr/>
    </dgm:pt>
    <dgm:pt modelId="{FE57A229-4C75-2E48-89D1-93D4FAE3708E}" type="pres">
      <dgm:prSet presAssocID="{CE6E6C9E-0583-F341-82CC-195955980F6B}" presName="thinLine2b" presStyleLbl="callout" presStyleIdx="4" presStyleCnt="5"/>
      <dgm:spPr/>
    </dgm:pt>
    <dgm:pt modelId="{96F4867C-DB18-2246-9557-65C268A794E1}" type="pres">
      <dgm:prSet presAssocID="{CE6E6C9E-0583-F341-82CC-195955980F6B}" presName="vertSpace2b" presStyleCnt="0"/>
      <dgm:spPr/>
    </dgm:pt>
  </dgm:ptLst>
  <dgm:cxnLst>
    <dgm:cxn modelId="{09E0D93A-BAF6-604E-9862-81505439AE6A}" type="presOf" srcId="{B4F74146-6852-C149-847C-124ABBD44D7F}" destId="{CFC76423-5D08-5747-8749-E0458E83CDE7}" srcOrd="0" destOrd="0" presId="urn:microsoft.com/office/officeart/2008/layout/LinedList"/>
    <dgm:cxn modelId="{DE6FC7B6-3D70-E246-A8FF-F31699E41944}" type="presOf" srcId="{6D22C738-81EA-0346-A181-19A64A232B02}" destId="{CBF4F64B-EE77-DC44-AEFC-A776D82D4015}" srcOrd="0" destOrd="0" presId="urn:microsoft.com/office/officeart/2008/layout/LinedList"/>
    <dgm:cxn modelId="{613345D8-4642-CC4A-8837-D7CCEEE9BF78}" srcId="{6FAC6C9A-6E15-3F42-9206-2D909C3E64B3}" destId="{42CB30BE-D999-A642-AD8A-96122153717C}" srcOrd="1" destOrd="0" parTransId="{427559BE-C67B-E749-8862-9C3AC0E6BB0F}" sibTransId="{AE8E0FD1-3096-E447-A06F-B048BF0384E6}"/>
    <dgm:cxn modelId="{5F7DF284-4D77-0641-8DF9-3ED88F97EEF7}" srcId="{6FAC6C9A-6E15-3F42-9206-2D909C3E64B3}" destId="{33CA4341-5A29-B14F-B46B-6AB749C77B14}" srcOrd="3" destOrd="0" parTransId="{8B15DA66-AB10-C249-8496-00633DB64C4C}" sibTransId="{3D20AF24-491E-DD4C-8AAA-25739D8B4E5A}"/>
    <dgm:cxn modelId="{10F07C8E-81D6-DB47-BA6E-5DA02C79B533}" srcId="{6FAC6C9A-6E15-3F42-9206-2D909C3E64B3}" destId="{B4F74146-6852-C149-847C-124ABBD44D7F}" srcOrd="2" destOrd="0" parTransId="{715D41CD-3E45-4B43-B36F-3612C06325B1}" sibTransId="{7E826DF6-7A3E-3148-BBF0-DAF6016EEBC3}"/>
    <dgm:cxn modelId="{0DA72205-7F67-7340-9376-7D47155CA32B}" type="presOf" srcId="{CE6E6C9E-0583-F341-82CC-195955980F6B}" destId="{3911B162-AA0C-D64C-81AE-523820857518}" srcOrd="0" destOrd="0" presId="urn:microsoft.com/office/officeart/2008/layout/LinedList"/>
    <dgm:cxn modelId="{988B0C0E-F9FE-334E-BA17-7AD11E3B5F36}" type="presOf" srcId="{42CB30BE-D999-A642-AD8A-96122153717C}" destId="{32DBF20C-0445-CE4B-934A-98DF8D8627B1}" srcOrd="0" destOrd="0" presId="urn:microsoft.com/office/officeart/2008/layout/LinedList"/>
    <dgm:cxn modelId="{819E40C4-7A54-FA4F-BD78-90F91CDBF3BF}" srcId="{6D22C738-81EA-0346-A181-19A64A232B02}" destId="{6FAC6C9A-6E15-3F42-9206-2D909C3E64B3}" srcOrd="0" destOrd="0" parTransId="{E216E704-A426-EB4B-83FB-BBFEE3ED07EE}" sibTransId="{E59FE5AC-5366-454C-BA0D-41719DFE27F2}"/>
    <dgm:cxn modelId="{BEFB4BF9-9479-7945-B48B-46276BC2ED43}" type="presOf" srcId="{6FAC6C9A-6E15-3F42-9206-2D909C3E64B3}" destId="{10C03418-B3E9-244B-8F1C-16D1E844A3B9}" srcOrd="0" destOrd="0" presId="urn:microsoft.com/office/officeart/2008/layout/LinedList"/>
    <dgm:cxn modelId="{AA16FBD0-B2C4-2348-BDD2-8A1675DE8C51}" srcId="{6FAC6C9A-6E15-3F42-9206-2D909C3E64B3}" destId="{CE6E6C9E-0583-F341-82CC-195955980F6B}" srcOrd="4" destOrd="0" parTransId="{C78B6B1E-55EA-724E-974D-A74445915CB5}" sibTransId="{2D2A8FC8-BC05-0D4A-BD2B-B880C6B0042E}"/>
    <dgm:cxn modelId="{A686E8DA-8357-1841-BC9F-E4269B8FFE63}" srcId="{6FAC6C9A-6E15-3F42-9206-2D909C3E64B3}" destId="{88DFD78A-E790-FE4A-9A07-62720D3A9B31}" srcOrd="0" destOrd="0" parTransId="{0E112072-24BF-8140-898E-1AB47238D3FC}" sibTransId="{3BF7D205-4281-CA4B-92F3-4EF57E97E814}"/>
    <dgm:cxn modelId="{8F9242D0-E726-284C-B918-4F518F304475}" type="presOf" srcId="{33CA4341-5A29-B14F-B46B-6AB749C77B14}" destId="{7551FD9C-D73A-3344-A215-3651F1418397}" srcOrd="0" destOrd="0" presId="urn:microsoft.com/office/officeart/2008/layout/LinedList"/>
    <dgm:cxn modelId="{7CCEAB62-3AE2-4F4A-9B34-2BB36995FA34}" type="presOf" srcId="{88DFD78A-E790-FE4A-9A07-62720D3A9B31}" destId="{937D6549-D281-D74C-A0A8-632769FF3D02}" srcOrd="0" destOrd="0" presId="urn:microsoft.com/office/officeart/2008/layout/LinedList"/>
    <dgm:cxn modelId="{0B138BA4-2B48-F445-BA63-DEBF6F08C238}" type="presParOf" srcId="{CBF4F64B-EE77-DC44-AEFC-A776D82D4015}" destId="{C5BCD322-4FE3-BD4D-B2E7-C82628062238}" srcOrd="0" destOrd="0" presId="urn:microsoft.com/office/officeart/2008/layout/LinedList"/>
    <dgm:cxn modelId="{3E38B214-F616-4242-8F5A-45049EBC12B4}" type="presParOf" srcId="{CBF4F64B-EE77-DC44-AEFC-A776D82D4015}" destId="{C59F4C85-A81F-3C43-8040-D04808DEAD7E}" srcOrd="1" destOrd="0" presId="urn:microsoft.com/office/officeart/2008/layout/LinedList"/>
    <dgm:cxn modelId="{08B6C5A5-88EE-A244-A3B9-C0CC817E6A91}" type="presParOf" srcId="{C59F4C85-A81F-3C43-8040-D04808DEAD7E}" destId="{10C03418-B3E9-244B-8F1C-16D1E844A3B9}" srcOrd="0" destOrd="0" presId="urn:microsoft.com/office/officeart/2008/layout/LinedList"/>
    <dgm:cxn modelId="{C94ACA7A-6590-7E4A-A6E9-42015AEF7A70}" type="presParOf" srcId="{C59F4C85-A81F-3C43-8040-D04808DEAD7E}" destId="{59CD019D-189C-7A4B-AFA4-5FA622607317}" srcOrd="1" destOrd="0" presId="urn:microsoft.com/office/officeart/2008/layout/LinedList"/>
    <dgm:cxn modelId="{76CAFC33-E0BE-514F-AF9A-9DD4D3120C0E}" type="presParOf" srcId="{59CD019D-189C-7A4B-AFA4-5FA622607317}" destId="{5F288400-D09B-9D45-8900-9E68800AD939}" srcOrd="0" destOrd="0" presId="urn:microsoft.com/office/officeart/2008/layout/LinedList"/>
    <dgm:cxn modelId="{927D3755-BB59-0147-8217-33EDEB7D0A4C}" type="presParOf" srcId="{59CD019D-189C-7A4B-AFA4-5FA622607317}" destId="{DE19BA26-6CFC-9E4A-A4C7-D1C25FCAB479}" srcOrd="1" destOrd="0" presId="urn:microsoft.com/office/officeart/2008/layout/LinedList"/>
    <dgm:cxn modelId="{9665D3D8-B717-6B43-BEA2-BB6467ACD004}" type="presParOf" srcId="{DE19BA26-6CFC-9E4A-A4C7-D1C25FCAB479}" destId="{BE1DFEE9-05E9-8949-AF1D-24BCEC24A7BB}" srcOrd="0" destOrd="0" presId="urn:microsoft.com/office/officeart/2008/layout/LinedList"/>
    <dgm:cxn modelId="{A8073933-1492-934C-8E76-B4E3822ACAB8}" type="presParOf" srcId="{DE19BA26-6CFC-9E4A-A4C7-D1C25FCAB479}" destId="{937D6549-D281-D74C-A0A8-632769FF3D02}" srcOrd="1" destOrd="0" presId="urn:microsoft.com/office/officeart/2008/layout/LinedList"/>
    <dgm:cxn modelId="{2976C57B-FFE6-4146-8D91-CAB331C01E6D}" type="presParOf" srcId="{DE19BA26-6CFC-9E4A-A4C7-D1C25FCAB479}" destId="{5E82A191-B396-C94E-BC94-DFEED206840C}" srcOrd="2" destOrd="0" presId="urn:microsoft.com/office/officeart/2008/layout/LinedList"/>
    <dgm:cxn modelId="{3E21867A-1012-9A43-973C-AAF65AB5270C}" type="presParOf" srcId="{59CD019D-189C-7A4B-AFA4-5FA622607317}" destId="{28345EC0-3BDD-6B4F-86E2-F96F8D1FD9A9}" srcOrd="2" destOrd="0" presId="urn:microsoft.com/office/officeart/2008/layout/LinedList"/>
    <dgm:cxn modelId="{2C2862B1-10D9-844B-8F64-D6AD0DE14D32}" type="presParOf" srcId="{59CD019D-189C-7A4B-AFA4-5FA622607317}" destId="{6F90458C-5060-914C-A2A9-B352EBBD3FD8}" srcOrd="3" destOrd="0" presId="urn:microsoft.com/office/officeart/2008/layout/LinedList"/>
    <dgm:cxn modelId="{D566AF02-A8C5-0845-9195-93518EF16B30}" type="presParOf" srcId="{59CD019D-189C-7A4B-AFA4-5FA622607317}" destId="{80158CF4-879A-8F4B-AB32-0A81706819E0}" srcOrd="4" destOrd="0" presId="urn:microsoft.com/office/officeart/2008/layout/LinedList"/>
    <dgm:cxn modelId="{0A7DC30A-A3D1-8A49-AFF4-A499D7E5010F}" type="presParOf" srcId="{80158CF4-879A-8F4B-AB32-0A81706819E0}" destId="{D929796E-6278-E841-9804-41399BFC95F9}" srcOrd="0" destOrd="0" presId="urn:microsoft.com/office/officeart/2008/layout/LinedList"/>
    <dgm:cxn modelId="{E301C7F8-5F62-E94B-8ED8-736B79BBB737}" type="presParOf" srcId="{80158CF4-879A-8F4B-AB32-0A81706819E0}" destId="{32DBF20C-0445-CE4B-934A-98DF8D8627B1}" srcOrd="1" destOrd="0" presId="urn:microsoft.com/office/officeart/2008/layout/LinedList"/>
    <dgm:cxn modelId="{06F3BCF0-E2A8-CB4B-B9A8-C2566E487742}" type="presParOf" srcId="{80158CF4-879A-8F4B-AB32-0A81706819E0}" destId="{3494B112-A9C0-684C-BF40-8A60CD2FBC12}" srcOrd="2" destOrd="0" presId="urn:microsoft.com/office/officeart/2008/layout/LinedList"/>
    <dgm:cxn modelId="{C52D2664-129D-474C-A337-2E78FE01014B}" type="presParOf" srcId="{59CD019D-189C-7A4B-AFA4-5FA622607317}" destId="{B06EC698-0C34-EF4B-8AEF-4E29F0A845C3}" srcOrd="5" destOrd="0" presId="urn:microsoft.com/office/officeart/2008/layout/LinedList"/>
    <dgm:cxn modelId="{C7073509-FEFC-F040-BC0F-2A375D65BB30}" type="presParOf" srcId="{59CD019D-189C-7A4B-AFA4-5FA622607317}" destId="{153466AE-A300-A946-96C6-941F738FEADF}" srcOrd="6" destOrd="0" presId="urn:microsoft.com/office/officeart/2008/layout/LinedList"/>
    <dgm:cxn modelId="{1A56BC5C-E475-9E44-AF34-FD9FE515AF98}" type="presParOf" srcId="{59CD019D-189C-7A4B-AFA4-5FA622607317}" destId="{77874A81-CC86-FE4A-B0C4-F2978DAA838D}" srcOrd="7" destOrd="0" presId="urn:microsoft.com/office/officeart/2008/layout/LinedList"/>
    <dgm:cxn modelId="{F153E2CC-2E33-FE4E-B378-0219CF2A6B13}" type="presParOf" srcId="{77874A81-CC86-FE4A-B0C4-F2978DAA838D}" destId="{3F730CA3-E597-3B4B-8758-921A866A3A56}" srcOrd="0" destOrd="0" presId="urn:microsoft.com/office/officeart/2008/layout/LinedList"/>
    <dgm:cxn modelId="{11C19480-8B47-D040-9103-A8922BC74334}" type="presParOf" srcId="{77874A81-CC86-FE4A-B0C4-F2978DAA838D}" destId="{CFC76423-5D08-5747-8749-E0458E83CDE7}" srcOrd="1" destOrd="0" presId="urn:microsoft.com/office/officeart/2008/layout/LinedList"/>
    <dgm:cxn modelId="{E0AD2E5F-5718-BF40-BB87-66780DD9829B}" type="presParOf" srcId="{77874A81-CC86-FE4A-B0C4-F2978DAA838D}" destId="{F41752C9-0130-314A-B198-3AD7182B59B1}" srcOrd="2" destOrd="0" presId="urn:microsoft.com/office/officeart/2008/layout/LinedList"/>
    <dgm:cxn modelId="{415B6D19-A3D2-024E-8965-1C6C8E2E3DC2}" type="presParOf" srcId="{59CD019D-189C-7A4B-AFA4-5FA622607317}" destId="{A5F6B83E-4A12-4A42-BEFC-748457936183}" srcOrd="8" destOrd="0" presId="urn:microsoft.com/office/officeart/2008/layout/LinedList"/>
    <dgm:cxn modelId="{348F4ABE-5D96-D448-A5E5-3BAEF9118422}" type="presParOf" srcId="{59CD019D-189C-7A4B-AFA4-5FA622607317}" destId="{05F7AC47-B741-9F43-B5EA-1027CA3A9558}" srcOrd="9" destOrd="0" presId="urn:microsoft.com/office/officeart/2008/layout/LinedList"/>
    <dgm:cxn modelId="{DC131B3A-5310-804A-9305-80B65980F70C}" type="presParOf" srcId="{59CD019D-189C-7A4B-AFA4-5FA622607317}" destId="{B4D7FE86-8D0A-9740-8802-CE2EA9B3EC9F}" srcOrd="10" destOrd="0" presId="urn:microsoft.com/office/officeart/2008/layout/LinedList"/>
    <dgm:cxn modelId="{ED5EB752-0670-D247-9A1C-6358F07AD4B9}" type="presParOf" srcId="{B4D7FE86-8D0A-9740-8802-CE2EA9B3EC9F}" destId="{41B07B8A-869C-BC47-A0E0-5B3C279CAA1E}" srcOrd="0" destOrd="0" presId="urn:microsoft.com/office/officeart/2008/layout/LinedList"/>
    <dgm:cxn modelId="{8E741F1A-6573-704A-8E9F-A06F89EC75FE}" type="presParOf" srcId="{B4D7FE86-8D0A-9740-8802-CE2EA9B3EC9F}" destId="{7551FD9C-D73A-3344-A215-3651F1418397}" srcOrd="1" destOrd="0" presId="urn:microsoft.com/office/officeart/2008/layout/LinedList"/>
    <dgm:cxn modelId="{58A28A5C-697E-254A-A447-3C0DFC744D82}" type="presParOf" srcId="{B4D7FE86-8D0A-9740-8802-CE2EA9B3EC9F}" destId="{EB65990D-3F62-9A4D-A32D-3C0592B8C4DB}" srcOrd="2" destOrd="0" presId="urn:microsoft.com/office/officeart/2008/layout/LinedList"/>
    <dgm:cxn modelId="{EFCD5825-8119-314F-827A-C542E934669C}" type="presParOf" srcId="{59CD019D-189C-7A4B-AFA4-5FA622607317}" destId="{3327D35A-C18E-5C49-A2FC-1A7316547890}" srcOrd="11" destOrd="0" presId="urn:microsoft.com/office/officeart/2008/layout/LinedList"/>
    <dgm:cxn modelId="{2EB1ABFA-0932-D64A-95A7-B018BA070C7D}" type="presParOf" srcId="{59CD019D-189C-7A4B-AFA4-5FA622607317}" destId="{81085D20-92A7-BB42-A4ED-37C093C94B79}" srcOrd="12" destOrd="0" presId="urn:microsoft.com/office/officeart/2008/layout/LinedList"/>
    <dgm:cxn modelId="{3BD83565-5DB5-1941-9121-E03664C4C0B9}" type="presParOf" srcId="{59CD019D-189C-7A4B-AFA4-5FA622607317}" destId="{A4EFF3A4-2F04-E241-A42B-1E4696A2F475}" srcOrd="13" destOrd="0" presId="urn:microsoft.com/office/officeart/2008/layout/LinedList"/>
    <dgm:cxn modelId="{B9D6B6E8-82D6-0841-A221-9266B2FEC49A}" type="presParOf" srcId="{A4EFF3A4-2F04-E241-A42B-1E4696A2F475}" destId="{4A2AE0F4-F11D-4244-964F-30F1159D9B82}" srcOrd="0" destOrd="0" presId="urn:microsoft.com/office/officeart/2008/layout/LinedList"/>
    <dgm:cxn modelId="{1ADEB79A-CF7B-5E48-AF12-A38D0C8957FE}" type="presParOf" srcId="{A4EFF3A4-2F04-E241-A42B-1E4696A2F475}" destId="{3911B162-AA0C-D64C-81AE-523820857518}" srcOrd="1" destOrd="0" presId="urn:microsoft.com/office/officeart/2008/layout/LinedList"/>
    <dgm:cxn modelId="{60FFCC64-C837-D548-8775-2409078EB927}" type="presParOf" srcId="{A4EFF3A4-2F04-E241-A42B-1E4696A2F475}" destId="{41BAAC65-6ADC-5341-8EAD-771AC5DF5EB7}" srcOrd="2" destOrd="0" presId="urn:microsoft.com/office/officeart/2008/layout/LinedList"/>
    <dgm:cxn modelId="{86B0AAEA-2DA3-394A-8D4A-EC400BCCC37F}" type="presParOf" srcId="{59CD019D-189C-7A4B-AFA4-5FA622607317}" destId="{FE57A229-4C75-2E48-89D1-93D4FAE3708E}" srcOrd="14" destOrd="0" presId="urn:microsoft.com/office/officeart/2008/layout/LinedList"/>
    <dgm:cxn modelId="{87779DCF-BE0A-A14A-80AB-A7AE831B3F90}" type="presParOf" srcId="{59CD019D-189C-7A4B-AFA4-5FA622607317}" destId="{96F4867C-DB18-2246-9557-65C268A794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4714CB-529F-4642-8EE4-9757EDC5B52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it-IT"/>
        </a:p>
      </dgm:t>
    </dgm:pt>
    <dgm:pt modelId="{808A1052-D4F6-4DA3-A146-F5D209DE301B}">
      <dgm:prSet/>
      <dgm:spPr/>
      <dgm:t>
        <a:bodyPr/>
        <a:lstStyle/>
        <a:p>
          <a:pPr rtl="0"/>
          <a:r>
            <a:rPr lang="it-IT" dirty="0" smtClean="0"/>
            <a:t>La parte generale </a:t>
          </a:r>
        </a:p>
        <a:p>
          <a:pPr rtl="0"/>
          <a:r>
            <a:rPr lang="it-IT" dirty="0" smtClean="0"/>
            <a:t>1) inquadra il </a:t>
          </a:r>
          <a:r>
            <a:rPr lang="it-IT" b="1" dirty="0" smtClean="0"/>
            <a:t>posizionamento strategico </a:t>
          </a:r>
          <a:r>
            <a:rPr lang="it-IT" b="0" dirty="0" smtClean="0"/>
            <a:t>ed</a:t>
          </a:r>
          <a:r>
            <a:rPr lang="it-IT" dirty="0" smtClean="0"/>
            <a:t> il contesto di riferimento, </a:t>
          </a:r>
        </a:p>
        <a:p>
          <a:pPr rtl="0"/>
          <a:r>
            <a:rPr lang="it-IT" dirty="0" smtClean="0"/>
            <a:t>2) delinea il quadro dei </a:t>
          </a:r>
          <a:r>
            <a:rPr lang="it-IT" b="1" dirty="0" smtClean="0"/>
            <a:t>compiti</a:t>
          </a:r>
          <a:r>
            <a:rPr lang="it-IT" dirty="0" smtClean="0"/>
            <a:t> e delle </a:t>
          </a:r>
          <a:r>
            <a:rPr lang="it-IT" b="1" dirty="0" smtClean="0"/>
            <a:t>responsabilità</a:t>
          </a:r>
          <a:r>
            <a:rPr lang="it-IT" dirty="0" smtClean="0"/>
            <a:t>, </a:t>
          </a:r>
        </a:p>
        <a:p>
          <a:pPr rtl="0"/>
          <a:r>
            <a:rPr lang="it-IT" dirty="0" smtClean="0"/>
            <a:t>3) descrive la </a:t>
          </a:r>
          <a:r>
            <a:rPr lang="it-IT" b="1" dirty="0" smtClean="0"/>
            <a:t>struttura organizzativa</a:t>
          </a:r>
          <a:r>
            <a:rPr lang="it-IT" dirty="0" smtClean="0"/>
            <a:t> dell’ARCEA</a:t>
          </a:r>
          <a:endParaRPr lang="it-IT" dirty="0"/>
        </a:p>
      </dgm:t>
    </dgm:pt>
    <dgm:pt modelId="{596E7FF6-4C68-406B-8BE9-E176B24135B9}" type="parTrans" cxnId="{E36A898E-88E7-45DD-949B-8436EA60FB78}">
      <dgm:prSet/>
      <dgm:spPr/>
      <dgm:t>
        <a:bodyPr/>
        <a:lstStyle/>
        <a:p>
          <a:endParaRPr lang="it-IT"/>
        </a:p>
      </dgm:t>
    </dgm:pt>
    <dgm:pt modelId="{9E3E8FA3-FEAD-478D-A4DB-1FB5D6B53D12}" type="sibTrans" cxnId="{E36A898E-88E7-45DD-949B-8436EA60FB78}">
      <dgm:prSet/>
      <dgm:spPr/>
      <dgm:t>
        <a:bodyPr/>
        <a:lstStyle/>
        <a:p>
          <a:endParaRPr lang="it-IT"/>
        </a:p>
      </dgm:t>
    </dgm:pt>
    <dgm:pt modelId="{531E7CE8-BAB9-443A-9963-D1A2A2939F12}">
      <dgm:prSet custT="1"/>
      <dgm:spPr/>
      <dgm:t>
        <a:bodyPr/>
        <a:lstStyle/>
        <a:p>
          <a:pPr rtl="0"/>
          <a:r>
            <a:rPr lang="it-IT" sz="2300" dirty="0" smtClean="0"/>
            <a:t>La seconda parte definisce gli </a:t>
          </a:r>
          <a:r>
            <a:rPr lang="it-IT" sz="4000" dirty="0" smtClean="0"/>
            <a:t>obiettivi</a:t>
          </a:r>
          <a:r>
            <a:rPr lang="it-IT" sz="2300" dirty="0" smtClean="0"/>
            <a:t> dell’ARCEA</a:t>
          </a:r>
          <a:endParaRPr lang="it-IT" sz="2300" dirty="0"/>
        </a:p>
      </dgm:t>
    </dgm:pt>
    <dgm:pt modelId="{34FD0BD4-ECFB-49D5-90CC-1F103282BE91}" type="parTrans" cxnId="{2DEE261D-D92B-451D-AD30-7D2635CF319C}">
      <dgm:prSet/>
      <dgm:spPr/>
      <dgm:t>
        <a:bodyPr/>
        <a:lstStyle/>
        <a:p>
          <a:endParaRPr lang="it-IT"/>
        </a:p>
      </dgm:t>
    </dgm:pt>
    <dgm:pt modelId="{F523F77E-80CB-4D30-8CC7-263F9C8A6CB3}" type="sibTrans" cxnId="{2DEE261D-D92B-451D-AD30-7D2635CF319C}">
      <dgm:prSet/>
      <dgm:spPr/>
      <dgm:t>
        <a:bodyPr/>
        <a:lstStyle/>
        <a:p>
          <a:endParaRPr lang="it-IT"/>
        </a:p>
      </dgm:t>
    </dgm:pt>
    <dgm:pt modelId="{57E307C7-9C20-42F6-85D1-004BF0B87094}">
      <dgm:prSet custT="1">
        <dgm:style>
          <a:lnRef idx="2">
            <a:schemeClr val="accent1"/>
          </a:lnRef>
          <a:fillRef idx="1">
            <a:schemeClr val="lt1"/>
          </a:fillRef>
          <a:effectRef idx="0">
            <a:schemeClr val="accent1"/>
          </a:effectRef>
          <a:fontRef idx="minor">
            <a:schemeClr val="dk1"/>
          </a:fontRef>
        </dgm:style>
      </dgm:prSet>
      <dgm:spPr/>
      <dgm:t>
        <a:bodyPr/>
        <a:lstStyle/>
        <a:p>
          <a:pPr rtl="0"/>
          <a:r>
            <a:rPr lang="it-IT" sz="3600" dirty="0" smtClean="0">
              <a:solidFill>
                <a:schemeClr val="tx1"/>
              </a:solidFill>
            </a:rPr>
            <a:t>Si divide in due parti:</a:t>
          </a:r>
          <a:endParaRPr lang="it-IT" sz="3600" dirty="0">
            <a:solidFill>
              <a:schemeClr val="tx1"/>
            </a:solidFill>
          </a:endParaRPr>
        </a:p>
      </dgm:t>
    </dgm:pt>
    <dgm:pt modelId="{0A15963C-31D4-40EA-967E-5631D3BD3A7C}" type="parTrans" cxnId="{F03FFD23-EB31-47E3-9442-6B387DC3F0B9}">
      <dgm:prSet/>
      <dgm:spPr/>
      <dgm:t>
        <a:bodyPr/>
        <a:lstStyle/>
        <a:p>
          <a:endParaRPr lang="it-IT"/>
        </a:p>
      </dgm:t>
    </dgm:pt>
    <dgm:pt modelId="{08F8219C-F7CB-48FF-AB4F-63CAF74EEE4D}" type="sibTrans" cxnId="{F03FFD23-EB31-47E3-9442-6B387DC3F0B9}">
      <dgm:prSet/>
      <dgm:spPr/>
      <dgm:t>
        <a:bodyPr/>
        <a:lstStyle/>
        <a:p>
          <a:endParaRPr lang="it-IT"/>
        </a:p>
      </dgm:t>
    </dgm:pt>
    <dgm:pt modelId="{E26EE6DD-16DD-449C-B864-7B598A14043D}" type="pres">
      <dgm:prSet presAssocID="{124714CB-529F-4642-8EE4-9757EDC5B524}" presName="composite" presStyleCnt="0">
        <dgm:presLayoutVars>
          <dgm:chMax val="1"/>
          <dgm:dir/>
          <dgm:resizeHandles val="exact"/>
        </dgm:presLayoutVars>
      </dgm:prSet>
      <dgm:spPr/>
      <dgm:t>
        <a:bodyPr/>
        <a:lstStyle/>
        <a:p>
          <a:endParaRPr lang="it-IT"/>
        </a:p>
      </dgm:t>
    </dgm:pt>
    <dgm:pt modelId="{77FB2546-420F-4E4A-B56A-A6FE9B14A642}" type="pres">
      <dgm:prSet presAssocID="{57E307C7-9C20-42F6-85D1-004BF0B87094}" presName="roof" presStyleLbl="dkBgShp" presStyleIdx="0" presStyleCnt="2"/>
      <dgm:spPr/>
      <dgm:t>
        <a:bodyPr/>
        <a:lstStyle/>
        <a:p>
          <a:endParaRPr lang="it-IT"/>
        </a:p>
      </dgm:t>
    </dgm:pt>
    <dgm:pt modelId="{8BA4E3ED-7C39-4711-A239-7FAA52763134}" type="pres">
      <dgm:prSet presAssocID="{57E307C7-9C20-42F6-85D1-004BF0B87094}" presName="pillars" presStyleCnt="0"/>
      <dgm:spPr/>
    </dgm:pt>
    <dgm:pt modelId="{758C036C-F67C-4483-8E99-8BB3F3987AD3}" type="pres">
      <dgm:prSet presAssocID="{57E307C7-9C20-42F6-85D1-004BF0B87094}" presName="pillar1" presStyleLbl="node1" presStyleIdx="0" presStyleCnt="2">
        <dgm:presLayoutVars>
          <dgm:bulletEnabled val="1"/>
        </dgm:presLayoutVars>
      </dgm:prSet>
      <dgm:spPr/>
      <dgm:t>
        <a:bodyPr/>
        <a:lstStyle/>
        <a:p>
          <a:endParaRPr lang="it-IT"/>
        </a:p>
      </dgm:t>
    </dgm:pt>
    <dgm:pt modelId="{01B7CF72-DF88-4D9A-92BC-75D9908567F2}" type="pres">
      <dgm:prSet presAssocID="{531E7CE8-BAB9-443A-9963-D1A2A2939F12}" presName="pillarX" presStyleLbl="node1" presStyleIdx="1" presStyleCnt="2">
        <dgm:presLayoutVars>
          <dgm:bulletEnabled val="1"/>
        </dgm:presLayoutVars>
      </dgm:prSet>
      <dgm:spPr/>
      <dgm:t>
        <a:bodyPr/>
        <a:lstStyle/>
        <a:p>
          <a:endParaRPr lang="it-IT"/>
        </a:p>
      </dgm:t>
    </dgm:pt>
    <dgm:pt modelId="{08C72B44-F2CE-4B05-AF00-0E20AA6F7ACB}" type="pres">
      <dgm:prSet presAssocID="{57E307C7-9C20-42F6-85D1-004BF0B87094}" presName="base" presStyleLbl="dkBgShp" presStyleIdx="1" presStyleCnt="2"/>
      <dgm:spPr/>
    </dgm:pt>
  </dgm:ptLst>
  <dgm:cxnLst>
    <dgm:cxn modelId="{15202D56-A6D4-A047-A58E-BDD536350A2B}" type="presOf" srcId="{124714CB-529F-4642-8EE4-9757EDC5B524}" destId="{E26EE6DD-16DD-449C-B864-7B598A14043D}" srcOrd="0" destOrd="0" presId="urn:microsoft.com/office/officeart/2005/8/layout/hList3"/>
    <dgm:cxn modelId="{E36A898E-88E7-45DD-949B-8436EA60FB78}" srcId="{57E307C7-9C20-42F6-85D1-004BF0B87094}" destId="{808A1052-D4F6-4DA3-A146-F5D209DE301B}" srcOrd="0" destOrd="0" parTransId="{596E7FF6-4C68-406B-8BE9-E176B24135B9}" sibTransId="{9E3E8FA3-FEAD-478D-A4DB-1FB5D6B53D12}"/>
    <dgm:cxn modelId="{2DEE261D-D92B-451D-AD30-7D2635CF319C}" srcId="{57E307C7-9C20-42F6-85D1-004BF0B87094}" destId="{531E7CE8-BAB9-443A-9963-D1A2A2939F12}" srcOrd="1" destOrd="0" parTransId="{34FD0BD4-ECFB-49D5-90CC-1F103282BE91}" sibTransId="{F523F77E-80CB-4D30-8CC7-263F9C8A6CB3}"/>
    <dgm:cxn modelId="{103AAB61-0AB7-1E4A-B09D-57D71C72CEAC}" type="presOf" srcId="{808A1052-D4F6-4DA3-A146-F5D209DE301B}" destId="{758C036C-F67C-4483-8E99-8BB3F3987AD3}" srcOrd="0" destOrd="0" presId="urn:microsoft.com/office/officeart/2005/8/layout/hList3"/>
    <dgm:cxn modelId="{390B2AC5-352F-3B4E-8019-5492192DF718}" type="presOf" srcId="{531E7CE8-BAB9-443A-9963-D1A2A2939F12}" destId="{01B7CF72-DF88-4D9A-92BC-75D9908567F2}" srcOrd="0" destOrd="0" presId="urn:microsoft.com/office/officeart/2005/8/layout/hList3"/>
    <dgm:cxn modelId="{61865DBF-83BF-B440-A796-8085100C0AEB}" type="presOf" srcId="{57E307C7-9C20-42F6-85D1-004BF0B87094}" destId="{77FB2546-420F-4E4A-B56A-A6FE9B14A642}" srcOrd="0" destOrd="0" presId="urn:microsoft.com/office/officeart/2005/8/layout/hList3"/>
    <dgm:cxn modelId="{F03FFD23-EB31-47E3-9442-6B387DC3F0B9}" srcId="{124714CB-529F-4642-8EE4-9757EDC5B524}" destId="{57E307C7-9C20-42F6-85D1-004BF0B87094}" srcOrd="0" destOrd="0" parTransId="{0A15963C-31D4-40EA-967E-5631D3BD3A7C}" sibTransId="{08F8219C-F7CB-48FF-AB4F-63CAF74EEE4D}"/>
    <dgm:cxn modelId="{048942D6-83E2-5041-9666-3D180A8B469A}" type="presParOf" srcId="{E26EE6DD-16DD-449C-B864-7B598A14043D}" destId="{77FB2546-420F-4E4A-B56A-A6FE9B14A642}" srcOrd="0" destOrd="0" presId="urn:microsoft.com/office/officeart/2005/8/layout/hList3"/>
    <dgm:cxn modelId="{2320BFC7-F573-2B49-A3D5-4EFB0FA86CD6}" type="presParOf" srcId="{E26EE6DD-16DD-449C-B864-7B598A14043D}" destId="{8BA4E3ED-7C39-4711-A239-7FAA52763134}" srcOrd="1" destOrd="0" presId="urn:microsoft.com/office/officeart/2005/8/layout/hList3"/>
    <dgm:cxn modelId="{73A07E5A-BD78-A545-9005-AC32197F8469}" type="presParOf" srcId="{8BA4E3ED-7C39-4711-A239-7FAA52763134}" destId="{758C036C-F67C-4483-8E99-8BB3F3987AD3}" srcOrd="0" destOrd="0" presId="urn:microsoft.com/office/officeart/2005/8/layout/hList3"/>
    <dgm:cxn modelId="{0927B1C1-05BC-8947-97D8-2670D55645F9}" type="presParOf" srcId="{8BA4E3ED-7C39-4711-A239-7FAA52763134}" destId="{01B7CF72-DF88-4D9A-92BC-75D9908567F2}" srcOrd="1" destOrd="0" presId="urn:microsoft.com/office/officeart/2005/8/layout/hList3"/>
    <dgm:cxn modelId="{1B42A782-F704-5046-B88A-C4671C69D6AD}" type="presParOf" srcId="{E26EE6DD-16DD-449C-B864-7B598A14043D}" destId="{08C72B44-F2CE-4B05-AF00-0E20AA6F7AC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4CE19B-1B74-0F46-BC1B-5EE07536C9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4C7FE5-7EC6-5847-B989-29C3195245EF}">
      <dgm:prSet/>
      <dgm:spPr/>
      <dgm:t>
        <a:bodyPr/>
        <a:lstStyle/>
        <a:p>
          <a:pPr rtl="0"/>
          <a:r>
            <a:rPr lang="it-IT" b="1" dirty="0" smtClean="0">
              <a:solidFill>
                <a:srgbClr val="1F497D"/>
              </a:solidFill>
            </a:rPr>
            <a:t>MISURE DI CONTRASTO</a:t>
          </a:r>
          <a:endParaRPr lang="it-IT" dirty="0">
            <a:solidFill>
              <a:srgbClr val="1F497D"/>
            </a:solidFill>
          </a:endParaRPr>
        </a:p>
      </dgm:t>
    </dgm:pt>
    <dgm:pt modelId="{B2DF82C4-E0BB-234F-A2E7-A12A553BB4AC}" type="parTrans" cxnId="{6A199987-C471-7A40-8112-E10E9E58A75C}">
      <dgm:prSet/>
      <dgm:spPr/>
      <dgm:t>
        <a:bodyPr/>
        <a:lstStyle/>
        <a:p>
          <a:endParaRPr lang="it-IT"/>
        </a:p>
      </dgm:t>
    </dgm:pt>
    <dgm:pt modelId="{D9CC90B3-54B7-0848-8A23-6A7DD6EBF7B6}" type="sibTrans" cxnId="{6A199987-C471-7A40-8112-E10E9E58A75C}">
      <dgm:prSet/>
      <dgm:spPr/>
      <dgm:t>
        <a:bodyPr/>
        <a:lstStyle/>
        <a:p>
          <a:endParaRPr lang="it-IT"/>
        </a:p>
      </dgm:t>
    </dgm:pt>
    <dgm:pt modelId="{3EE8E9C9-5174-7742-A170-C99C41BC0BDD}">
      <dgm:prSet/>
      <dgm:spPr/>
      <dgm:t>
        <a:bodyPr/>
        <a:lstStyle/>
        <a:p>
          <a:pPr rtl="0"/>
          <a:r>
            <a:rPr lang="it-IT" dirty="0" smtClean="0"/>
            <a:t>avvio dei </a:t>
          </a:r>
          <a:r>
            <a:rPr lang="it-IT" b="1" dirty="0" smtClean="0"/>
            <a:t>recuperi coattivi</a:t>
          </a:r>
          <a:r>
            <a:rPr lang="it-IT" dirty="0" smtClean="0"/>
            <a:t> mediante </a:t>
          </a:r>
          <a:r>
            <a:rPr lang="it-IT" u="sng" dirty="0" smtClean="0"/>
            <a:t>ingiunzioni e pignoramenti</a:t>
          </a:r>
          <a:r>
            <a:rPr lang="it-IT" dirty="0" smtClean="0"/>
            <a:t> (con ingente impegno di risorse economiche e strumentali);</a:t>
          </a:r>
          <a:endParaRPr lang="it-IT" dirty="0"/>
        </a:p>
      </dgm:t>
    </dgm:pt>
    <dgm:pt modelId="{668784BE-3BB9-9C48-8598-B20EB760103B}" type="parTrans" cxnId="{1D0B04BF-1473-6B4A-9245-C1DD162233DF}">
      <dgm:prSet/>
      <dgm:spPr/>
      <dgm:t>
        <a:bodyPr/>
        <a:lstStyle/>
        <a:p>
          <a:endParaRPr lang="it-IT"/>
        </a:p>
      </dgm:t>
    </dgm:pt>
    <dgm:pt modelId="{EC6FD5FC-10FC-BF49-9B66-8E100710DBCB}" type="sibTrans" cxnId="{1D0B04BF-1473-6B4A-9245-C1DD162233DF}">
      <dgm:prSet/>
      <dgm:spPr/>
      <dgm:t>
        <a:bodyPr/>
        <a:lstStyle/>
        <a:p>
          <a:endParaRPr lang="it-IT"/>
        </a:p>
      </dgm:t>
    </dgm:pt>
    <dgm:pt modelId="{6065E373-33A4-EC4A-B8B5-468653A56F8D}">
      <dgm:prSet/>
      <dgm:spPr/>
      <dgm:t>
        <a:bodyPr/>
        <a:lstStyle/>
        <a:p>
          <a:pPr rtl="0"/>
          <a:r>
            <a:rPr lang="it-IT" dirty="0" smtClean="0"/>
            <a:t>implementazione di nuovi </a:t>
          </a:r>
          <a:r>
            <a:rPr lang="it-IT" b="1" dirty="0" smtClean="0"/>
            <a:t>strumenti di prevenzione delle frodi </a:t>
          </a:r>
          <a:r>
            <a:rPr lang="it-IT" dirty="0" smtClean="0"/>
            <a:t>(informatici, amministrativi e formativi);</a:t>
          </a:r>
          <a:endParaRPr lang="it-IT" dirty="0"/>
        </a:p>
      </dgm:t>
    </dgm:pt>
    <dgm:pt modelId="{29A0963C-2358-1D4F-9E45-B9B6BDF2A4D9}" type="parTrans" cxnId="{A23585FB-243A-8F46-8E4B-8BEC74DD7B11}">
      <dgm:prSet/>
      <dgm:spPr/>
      <dgm:t>
        <a:bodyPr/>
        <a:lstStyle/>
        <a:p>
          <a:endParaRPr lang="it-IT"/>
        </a:p>
      </dgm:t>
    </dgm:pt>
    <dgm:pt modelId="{285D52E0-A6C7-4548-9306-93F8364D7AF2}" type="sibTrans" cxnId="{A23585FB-243A-8F46-8E4B-8BEC74DD7B11}">
      <dgm:prSet/>
      <dgm:spPr/>
      <dgm:t>
        <a:bodyPr/>
        <a:lstStyle/>
        <a:p>
          <a:endParaRPr lang="it-IT"/>
        </a:p>
      </dgm:t>
    </dgm:pt>
    <dgm:pt modelId="{5BAD5633-1B70-A645-9281-B5CA3B2E189E}">
      <dgm:prSet/>
      <dgm:spPr/>
      <dgm:t>
        <a:bodyPr/>
        <a:lstStyle/>
        <a:p>
          <a:pPr rtl="0"/>
          <a:r>
            <a:rPr lang="it-IT" dirty="0" smtClean="0"/>
            <a:t>stipulazione di </a:t>
          </a:r>
          <a:r>
            <a:rPr lang="it-IT" b="1" dirty="0" smtClean="0"/>
            <a:t>intese, convenzioni e protocolli di legalità</a:t>
          </a:r>
          <a:r>
            <a:rPr lang="it-IT" dirty="0" smtClean="0"/>
            <a:t> con la Corte dei Conti, le Prefetture e la Guardia di Finanza;</a:t>
          </a:r>
          <a:endParaRPr lang="it-IT" dirty="0"/>
        </a:p>
      </dgm:t>
    </dgm:pt>
    <dgm:pt modelId="{84D98BC6-4E79-AC49-AE21-86E99408985D}" type="parTrans" cxnId="{1C550791-F2A8-E341-A607-6040CED1720F}">
      <dgm:prSet/>
      <dgm:spPr/>
      <dgm:t>
        <a:bodyPr/>
        <a:lstStyle/>
        <a:p>
          <a:endParaRPr lang="it-IT"/>
        </a:p>
      </dgm:t>
    </dgm:pt>
    <dgm:pt modelId="{CBB865EB-3359-0A49-B79C-E2800E6F5161}" type="sibTrans" cxnId="{1C550791-F2A8-E341-A607-6040CED1720F}">
      <dgm:prSet/>
      <dgm:spPr/>
      <dgm:t>
        <a:bodyPr/>
        <a:lstStyle/>
        <a:p>
          <a:endParaRPr lang="it-IT"/>
        </a:p>
      </dgm:t>
    </dgm:pt>
    <dgm:pt modelId="{2FAE9482-61D1-B447-869F-C22FFB6FECB9}">
      <dgm:prSet/>
      <dgm:spPr/>
      <dgm:t>
        <a:bodyPr/>
        <a:lstStyle/>
        <a:p>
          <a:pPr rtl="0"/>
          <a:r>
            <a:rPr lang="it-IT" b="1" dirty="0" smtClean="0"/>
            <a:t>coinvolgimento</a:t>
          </a:r>
          <a:r>
            <a:rPr lang="it-IT" dirty="0" smtClean="0"/>
            <a:t>, in chiave collaborativa, </a:t>
          </a:r>
          <a:r>
            <a:rPr lang="it-IT" b="1" dirty="0" smtClean="0"/>
            <a:t>dei CAA</a:t>
          </a:r>
          <a:r>
            <a:rPr lang="it-IT" dirty="0" smtClean="0"/>
            <a:t> nell</a:t>
          </a:r>
          <a:r>
            <a:rPr lang="it-IT" altLang="ja-JP" dirty="0" smtClean="0"/>
            <a:t>’</a:t>
          </a:r>
          <a:r>
            <a:rPr lang="it-IT" dirty="0" smtClean="0"/>
            <a:t>attività di recupero delle indebite percezioni;</a:t>
          </a:r>
          <a:endParaRPr lang="it-IT" dirty="0"/>
        </a:p>
      </dgm:t>
    </dgm:pt>
    <dgm:pt modelId="{F79A089F-AE00-9D46-AA72-8FA543217F39}" type="parTrans" cxnId="{5432BD74-45CF-2640-B02C-3761394ABA4C}">
      <dgm:prSet/>
      <dgm:spPr/>
      <dgm:t>
        <a:bodyPr/>
        <a:lstStyle/>
        <a:p>
          <a:endParaRPr lang="it-IT"/>
        </a:p>
      </dgm:t>
    </dgm:pt>
    <dgm:pt modelId="{A94142F3-EF8F-4940-8FDB-4406088328DB}" type="sibTrans" cxnId="{5432BD74-45CF-2640-B02C-3761394ABA4C}">
      <dgm:prSet/>
      <dgm:spPr/>
      <dgm:t>
        <a:bodyPr/>
        <a:lstStyle/>
        <a:p>
          <a:endParaRPr lang="it-IT"/>
        </a:p>
      </dgm:t>
    </dgm:pt>
    <dgm:pt modelId="{5363E524-B3A1-4545-A25C-B8069D1F0D4A}">
      <dgm:prSet/>
      <dgm:spPr/>
      <dgm:t>
        <a:bodyPr/>
        <a:lstStyle/>
        <a:p>
          <a:pPr rtl="0"/>
          <a:r>
            <a:rPr lang="it-IT" b="1" dirty="0" smtClean="0"/>
            <a:t>sensibilizzazione </a:t>
          </a:r>
          <a:r>
            <a:rPr lang="it-IT" dirty="0" smtClean="0"/>
            <a:t>dei beneficiari per il radicamento di una </a:t>
          </a:r>
          <a:r>
            <a:rPr lang="it-IT" b="1" dirty="0" smtClean="0"/>
            <a:t>cultura della legalità</a:t>
          </a:r>
          <a:r>
            <a:rPr lang="it-IT" dirty="0" smtClean="0"/>
            <a:t> e dell</a:t>
          </a:r>
          <a:r>
            <a:rPr lang="it-IT" altLang="ja-JP" dirty="0" smtClean="0"/>
            <a:t>’</a:t>
          </a:r>
          <a:r>
            <a:rPr lang="it-IT" dirty="0" smtClean="0"/>
            <a:t>integrità d</a:t>
          </a:r>
          <a:r>
            <a:rPr lang="it-IT" altLang="ja-JP" dirty="0" smtClean="0"/>
            <a:t>’</a:t>
          </a:r>
          <a:r>
            <a:rPr lang="it-IT" dirty="0" smtClean="0"/>
            <a:t>impresa.</a:t>
          </a:r>
          <a:endParaRPr lang="it-IT" dirty="0"/>
        </a:p>
      </dgm:t>
    </dgm:pt>
    <dgm:pt modelId="{CB2B9854-2571-EC4F-A49C-F347B54D4B0C}" type="parTrans" cxnId="{D6D30A71-6AA2-0145-A936-ADAEE0F0324C}">
      <dgm:prSet/>
      <dgm:spPr/>
      <dgm:t>
        <a:bodyPr/>
        <a:lstStyle/>
        <a:p>
          <a:endParaRPr lang="it-IT"/>
        </a:p>
      </dgm:t>
    </dgm:pt>
    <dgm:pt modelId="{100AAB64-C602-CB42-812B-0095191DD083}" type="sibTrans" cxnId="{D6D30A71-6AA2-0145-A936-ADAEE0F0324C}">
      <dgm:prSet/>
      <dgm:spPr/>
      <dgm:t>
        <a:bodyPr/>
        <a:lstStyle/>
        <a:p>
          <a:endParaRPr lang="it-IT"/>
        </a:p>
      </dgm:t>
    </dgm:pt>
    <dgm:pt modelId="{736E7213-3189-DE46-AD0C-CE711F5348AA}" type="pres">
      <dgm:prSet presAssocID="{1D4CE19B-1B74-0F46-BC1B-5EE07536C9EE}" presName="vert0" presStyleCnt="0">
        <dgm:presLayoutVars>
          <dgm:dir/>
          <dgm:animOne val="branch"/>
          <dgm:animLvl val="lvl"/>
        </dgm:presLayoutVars>
      </dgm:prSet>
      <dgm:spPr/>
      <dgm:t>
        <a:bodyPr/>
        <a:lstStyle/>
        <a:p>
          <a:endParaRPr lang="it-IT"/>
        </a:p>
      </dgm:t>
    </dgm:pt>
    <dgm:pt modelId="{C63D1378-54A3-C74B-A94E-05E8264B22C3}" type="pres">
      <dgm:prSet presAssocID="{504C7FE5-7EC6-5847-B989-29C3195245EF}" presName="thickLine" presStyleLbl="alignNode1" presStyleIdx="0" presStyleCnt="1"/>
      <dgm:spPr/>
    </dgm:pt>
    <dgm:pt modelId="{2579ECDA-328A-6D4E-A8B1-408D9A468EF8}" type="pres">
      <dgm:prSet presAssocID="{504C7FE5-7EC6-5847-B989-29C3195245EF}" presName="horz1" presStyleCnt="0"/>
      <dgm:spPr/>
    </dgm:pt>
    <dgm:pt modelId="{30CE073A-20D0-6D46-B4C7-EF4040B4C54F}" type="pres">
      <dgm:prSet presAssocID="{504C7FE5-7EC6-5847-B989-29C3195245EF}" presName="tx1" presStyleLbl="revTx" presStyleIdx="0" presStyleCnt="6"/>
      <dgm:spPr/>
      <dgm:t>
        <a:bodyPr/>
        <a:lstStyle/>
        <a:p>
          <a:endParaRPr lang="it-IT"/>
        </a:p>
      </dgm:t>
    </dgm:pt>
    <dgm:pt modelId="{F0DF69ED-E069-A445-AC61-5C9AB570E20A}" type="pres">
      <dgm:prSet presAssocID="{504C7FE5-7EC6-5847-B989-29C3195245EF}" presName="vert1" presStyleCnt="0"/>
      <dgm:spPr/>
    </dgm:pt>
    <dgm:pt modelId="{BB445F26-D168-1E4B-BF40-8595EF9814FC}" type="pres">
      <dgm:prSet presAssocID="{3EE8E9C9-5174-7742-A170-C99C41BC0BDD}" presName="vertSpace2a" presStyleCnt="0"/>
      <dgm:spPr/>
    </dgm:pt>
    <dgm:pt modelId="{4B4E6819-8FB0-4141-A55A-987ED1C99303}" type="pres">
      <dgm:prSet presAssocID="{3EE8E9C9-5174-7742-A170-C99C41BC0BDD}" presName="horz2" presStyleCnt="0"/>
      <dgm:spPr/>
    </dgm:pt>
    <dgm:pt modelId="{97CF0787-55E5-4A4B-9B8A-0D3A6603A832}" type="pres">
      <dgm:prSet presAssocID="{3EE8E9C9-5174-7742-A170-C99C41BC0BDD}" presName="horzSpace2" presStyleCnt="0"/>
      <dgm:spPr/>
    </dgm:pt>
    <dgm:pt modelId="{634EC9C0-B208-CA4D-AD67-F4C65DAFA87F}" type="pres">
      <dgm:prSet presAssocID="{3EE8E9C9-5174-7742-A170-C99C41BC0BDD}" presName="tx2" presStyleLbl="revTx" presStyleIdx="1" presStyleCnt="6"/>
      <dgm:spPr/>
      <dgm:t>
        <a:bodyPr/>
        <a:lstStyle/>
        <a:p>
          <a:endParaRPr lang="it-IT"/>
        </a:p>
      </dgm:t>
    </dgm:pt>
    <dgm:pt modelId="{001B4447-FD6A-9643-9B2F-9558CB7F6CAA}" type="pres">
      <dgm:prSet presAssocID="{3EE8E9C9-5174-7742-A170-C99C41BC0BDD}" presName="vert2" presStyleCnt="0"/>
      <dgm:spPr/>
    </dgm:pt>
    <dgm:pt modelId="{0814410D-2035-CB47-A560-499E8EE620F2}" type="pres">
      <dgm:prSet presAssocID="{3EE8E9C9-5174-7742-A170-C99C41BC0BDD}" presName="thinLine2b" presStyleLbl="callout" presStyleIdx="0" presStyleCnt="5"/>
      <dgm:spPr/>
    </dgm:pt>
    <dgm:pt modelId="{A124531B-8E95-4F47-81C6-3D2B5544597E}" type="pres">
      <dgm:prSet presAssocID="{3EE8E9C9-5174-7742-A170-C99C41BC0BDD}" presName="vertSpace2b" presStyleCnt="0"/>
      <dgm:spPr/>
    </dgm:pt>
    <dgm:pt modelId="{8B084DFF-8A0B-E240-99AB-D956FE2DD422}" type="pres">
      <dgm:prSet presAssocID="{6065E373-33A4-EC4A-B8B5-468653A56F8D}" presName="horz2" presStyleCnt="0"/>
      <dgm:spPr/>
    </dgm:pt>
    <dgm:pt modelId="{EFC146E3-3ED2-4F46-8A69-1839D4AA2717}" type="pres">
      <dgm:prSet presAssocID="{6065E373-33A4-EC4A-B8B5-468653A56F8D}" presName="horzSpace2" presStyleCnt="0"/>
      <dgm:spPr/>
    </dgm:pt>
    <dgm:pt modelId="{A91DC6E5-2E71-D14E-89B6-5D4F1431C844}" type="pres">
      <dgm:prSet presAssocID="{6065E373-33A4-EC4A-B8B5-468653A56F8D}" presName="tx2" presStyleLbl="revTx" presStyleIdx="2" presStyleCnt="6"/>
      <dgm:spPr/>
      <dgm:t>
        <a:bodyPr/>
        <a:lstStyle/>
        <a:p>
          <a:endParaRPr lang="it-IT"/>
        </a:p>
      </dgm:t>
    </dgm:pt>
    <dgm:pt modelId="{E83A9C24-40C6-E347-803A-25447264E430}" type="pres">
      <dgm:prSet presAssocID="{6065E373-33A4-EC4A-B8B5-468653A56F8D}" presName="vert2" presStyleCnt="0"/>
      <dgm:spPr/>
    </dgm:pt>
    <dgm:pt modelId="{8AC1670A-14B8-B54B-AF5E-2D52E17B4509}" type="pres">
      <dgm:prSet presAssocID="{6065E373-33A4-EC4A-B8B5-468653A56F8D}" presName="thinLine2b" presStyleLbl="callout" presStyleIdx="1" presStyleCnt="5"/>
      <dgm:spPr/>
    </dgm:pt>
    <dgm:pt modelId="{F48BA5CD-5DAB-CF4F-9AFE-B687AF3F1985}" type="pres">
      <dgm:prSet presAssocID="{6065E373-33A4-EC4A-B8B5-468653A56F8D}" presName="vertSpace2b" presStyleCnt="0"/>
      <dgm:spPr/>
    </dgm:pt>
    <dgm:pt modelId="{9D44F74C-84FA-D547-80E7-4408DB06CE1E}" type="pres">
      <dgm:prSet presAssocID="{5BAD5633-1B70-A645-9281-B5CA3B2E189E}" presName="horz2" presStyleCnt="0"/>
      <dgm:spPr/>
    </dgm:pt>
    <dgm:pt modelId="{31DDDC6D-0B92-F140-AC10-D2C4DB739931}" type="pres">
      <dgm:prSet presAssocID="{5BAD5633-1B70-A645-9281-B5CA3B2E189E}" presName="horzSpace2" presStyleCnt="0"/>
      <dgm:spPr/>
    </dgm:pt>
    <dgm:pt modelId="{AA3741AD-D850-A543-A1CB-C0352B59D844}" type="pres">
      <dgm:prSet presAssocID="{5BAD5633-1B70-A645-9281-B5CA3B2E189E}" presName="tx2" presStyleLbl="revTx" presStyleIdx="3" presStyleCnt="6"/>
      <dgm:spPr/>
      <dgm:t>
        <a:bodyPr/>
        <a:lstStyle/>
        <a:p>
          <a:endParaRPr lang="it-IT"/>
        </a:p>
      </dgm:t>
    </dgm:pt>
    <dgm:pt modelId="{883463D2-B863-AA46-AAA3-F92D4DF4FF4D}" type="pres">
      <dgm:prSet presAssocID="{5BAD5633-1B70-A645-9281-B5CA3B2E189E}" presName="vert2" presStyleCnt="0"/>
      <dgm:spPr/>
    </dgm:pt>
    <dgm:pt modelId="{BA379B7F-4AAD-0A46-B10E-A803502848E8}" type="pres">
      <dgm:prSet presAssocID="{5BAD5633-1B70-A645-9281-B5CA3B2E189E}" presName="thinLine2b" presStyleLbl="callout" presStyleIdx="2" presStyleCnt="5"/>
      <dgm:spPr/>
    </dgm:pt>
    <dgm:pt modelId="{CC4C9B8C-B3EF-D34E-BF93-80182544D894}" type="pres">
      <dgm:prSet presAssocID="{5BAD5633-1B70-A645-9281-B5CA3B2E189E}" presName="vertSpace2b" presStyleCnt="0"/>
      <dgm:spPr/>
    </dgm:pt>
    <dgm:pt modelId="{0BB61BF0-C415-D449-B513-8E4D9DDCFBD4}" type="pres">
      <dgm:prSet presAssocID="{2FAE9482-61D1-B447-869F-C22FFB6FECB9}" presName="horz2" presStyleCnt="0"/>
      <dgm:spPr/>
    </dgm:pt>
    <dgm:pt modelId="{A5060297-F9CC-4346-885A-6D7868AFE3E7}" type="pres">
      <dgm:prSet presAssocID="{2FAE9482-61D1-B447-869F-C22FFB6FECB9}" presName="horzSpace2" presStyleCnt="0"/>
      <dgm:spPr/>
    </dgm:pt>
    <dgm:pt modelId="{EB8C50B4-D1A1-3E4D-A088-355BCE163A0C}" type="pres">
      <dgm:prSet presAssocID="{2FAE9482-61D1-B447-869F-C22FFB6FECB9}" presName="tx2" presStyleLbl="revTx" presStyleIdx="4" presStyleCnt="6"/>
      <dgm:spPr/>
      <dgm:t>
        <a:bodyPr/>
        <a:lstStyle/>
        <a:p>
          <a:endParaRPr lang="it-IT"/>
        </a:p>
      </dgm:t>
    </dgm:pt>
    <dgm:pt modelId="{A2D6FA40-52A3-2640-8E98-4090A1886F0D}" type="pres">
      <dgm:prSet presAssocID="{2FAE9482-61D1-B447-869F-C22FFB6FECB9}" presName="vert2" presStyleCnt="0"/>
      <dgm:spPr/>
    </dgm:pt>
    <dgm:pt modelId="{E6183C87-B28C-3843-AC96-BF0D7112CE6F}" type="pres">
      <dgm:prSet presAssocID="{2FAE9482-61D1-B447-869F-C22FFB6FECB9}" presName="thinLine2b" presStyleLbl="callout" presStyleIdx="3" presStyleCnt="5"/>
      <dgm:spPr/>
    </dgm:pt>
    <dgm:pt modelId="{76F58D2E-3E97-404D-ACE7-76B7385B4ED0}" type="pres">
      <dgm:prSet presAssocID="{2FAE9482-61D1-B447-869F-C22FFB6FECB9}" presName="vertSpace2b" presStyleCnt="0"/>
      <dgm:spPr/>
    </dgm:pt>
    <dgm:pt modelId="{8FEDD0F6-5056-9C40-AEBE-8EE7D5F50569}" type="pres">
      <dgm:prSet presAssocID="{5363E524-B3A1-4545-A25C-B8069D1F0D4A}" presName="horz2" presStyleCnt="0"/>
      <dgm:spPr/>
    </dgm:pt>
    <dgm:pt modelId="{F3CE2037-E332-D24C-B788-E4870E66425C}" type="pres">
      <dgm:prSet presAssocID="{5363E524-B3A1-4545-A25C-B8069D1F0D4A}" presName="horzSpace2" presStyleCnt="0"/>
      <dgm:spPr/>
    </dgm:pt>
    <dgm:pt modelId="{03CCFEA6-C18B-2449-8D4A-14AADA817910}" type="pres">
      <dgm:prSet presAssocID="{5363E524-B3A1-4545-A25C-B8069D1F0D4A}" presName="tx2" presStyleLbl="revTx" presStyleIdx="5" presStyleCnt="6"/>
      <dgm:spPr/>
      <dgm:t>
        <a:bodyPr/>
        <a:lstStyle/>
        <a:p>
          <a:endParaRPr lang="it-IT"/>
        </a:p>
      </dgm:t>
    </dgm:pt>
    <dgm:pt modelId="{304F2E93-CB31-1A4E-958B-F75BC0C0DA8B}" type="pres">
      <dgm:prSet presAssocID="{5363E524-B3A1-4545-A25C-B8069D1F0D4A}" presName="vert2" presStyleCnt="0"/>
      <dgm:spPr/>
    </dgm:pt>
    <dgm:pt modelId="{273C15DF-264B-3146-A079-097D8DD4358C}" type="pres">
      <dgm:prSet presAssocID="{5363E524-B3A1-4545-A25C-B8069D1F0D4A}" presName="thinLine2b" presStyleLbl="callout" presStyleIdx="4" presStyleCnt="5"/>
      <dgm:spPr/>
    </dgm:pt>
    <dgm:pt modelId="{6656160A-019E-454D-AFF8-433630192832}" type="pres">
      <dgm:prSet presAssocID="{5363E524-B3A1-4545-A25C-B8069D1F0D4A}" presName="vertSpace2b" presStyleCnt="0"/>
      <dgm:spPr/>
    </dgm:pt>
  </dgm:ptLst>
  <dgm:cxnLst>
    <dgm:cxn modelId="{B1FC057F-D806-9045-B6D5-B0762AAC3A92}" type="presOf" srcId="{504C7FE5-7EC6-5847-B989-29C3195245EF}" destId="{30CE073A-20D0-6D46-B4C7-EF4040B4C54F}" srcOrd="0" destOrd="0" presId="urn:microsoft.com/office/officeart/2008/layout/LinedList"/>
    <dgm:cxn modelId="{A36EF30D-26C5-8840-8F78-82C132842B7C}" type="presOf" srcId="{6065E373-33A4-EC4A-B8B5-468653A56F8D}" destId="{A91DC6E5-2E71-D14E-89B6-5D4F1431C844}" srcOrd="0" destOrd="0" presId="urn:microsoft.com/office/officeart/2008/layout/LinedList"/>
    <dgm:cxn modelId="{6A199987-C471-7A40-8112-E10E9E58A75C}" srcId="{1D4CE19B-1B74-0F46-BC1B-5EE07536C9EE}" destId="{504C7FE5-7EC6-5847-B989-29C3195245EF}" srcOrd="0" destOrd="0" parTransId="{B2DF82C4-E0BB-234F-A2E7-A12A553BB4AC}" sibTransId="{D9CC90B3-54B7-0848-8A23-6A7DD6EBF7B6}"/>
    <dgm:cxn modelId="{6B9A6F96-D6E0-8143-AEC1-E22C7C2742AA}" type="presOf" srcId="{1D4CE19B-1B74-0F46-BC1B-5EE07536C9EE}" destId="{736E7213-3189-DE46-AD0C-CE711F5348AA}" srcOrd="0" destOrd="0" presId="urn:microsoft.com/office/officeart/2008/layout/LinedList"/>
    <dgm:cxn modelId="{1D0B04BF-1473-6B4A-9245-C1DD162233DF}" srcId="{504C7FE5-7EC6-5847-B989-29C3195245EF}" destId="{3EE8E9C9-5174-7742-A170-C99C41BC0BDD}" srcOrd="0" destOrd="0" parTransId="{668784BE-3BB9-9C48-8598-B20EB760103B}" sibTransId="{EC6FD5FC-10FC-BF49-9B66-8E100710DBCB}"/>
    <dgm:cxn modelId="{D0700105-24FE-1C44-9FDE-B642EC55FDEC}" type="presOf" srcId="{2FAE9482-61D1-B447-869F-C22FFB6FECB9}" destId="{EB8C50B4-D1A1-3E4D-A088-355BCE163A0C}" srcOrd="0" destOrd="0" presId="urn:microsoft.com/office/officeart/2008/layout/LinedList"/>
    <dgm:cxn modelId="{D6D30A71-6AA2-0145-A936-ADAEE0F0324C}" srcId="{504C7FE5-7EC6-5847-B989-29C3195245EF}" destId="{5363E524-B3A1-4545-A25C-B8069D1F0D4A}" srcOrd="4" destOrd="0" parTransId="{CB2B9854-2571-EC4F-A49C-F347B54D4B0C}" sibTransId="{100AAB64-C602-CB42-812B-0095191DD083}"/>
    <dgm:cxn modelId="{D64D9785-972D-1944-B123-F22D5F93A9A8}" type="presOf" srcId="{5363E524-B3A1-4545-A25C-B8069D1F0D4A}" destId="{03CCFEA6-C18B-2449-8D4A-14AADA817910}" srcOrd="0" destOrd="0" presId="urn:microsoft.com/office/officeart/2008/layout/LinedList"/>
    <dgm:cxn modelId="{6FD65015-1227-5F47-BC07-0D7E138945EC}" type="presOf" srcId="{3EE8E9C9-5174-7742-A170-C99C41BC0BDD}" destId="{634EC9C0-B208-CA4D-AD67-F4C65DAFA87F}" srcOrd="0" destOrd="0" presId="urn:microsoft.com/office/officeart/2008/layout/LinedList"/>
    <dgm:cxn modelId="{A23585FB-243A-8F46-8E4B-8BEC74DD7B11}" srcId="{504C7FE5-7EC6-5847-B989-29C3195245EF}" destId="{6065E373-33A4-EC4A-B8B5-468653A56F8D}" srcOrd="1" destOrd="0" parTransId="{29A0963C-2358-1D4F-9E45-B9B6BDF2A4D9}" sibTransId="{285D52E0-A6C7-4548-9306-93F8364D7AF2}"/>
    <dgm:cxn modelId="{1C550791-F2A8-E341-A607-6040CED1720F}" srcId="{504C7FE5-7EC6-5847-B989-29C3195245EF}" destId="{5BAD5633-1B70-A645-9281-B5CA3B2E189E}" srcOrd="2" destOrd="0" parTransId="{84D98BC6-4E79-AC49-AE21-86E99408985D}" sibTransId="{CBB865EB-3359-0A49-B79C-E2800E6F5161}"/>
    <dgm:cxn modelId="{5432BD74-45CF-2640-B02C-3761394ABA4C}" srcId="{504C7FE5-7EC6-5847-B989-29C3195245EF}" destId="{2FAE9482-61D1-B447-869F-C22FFB6FECB9}" srcOrd="3" destOrd="0" parTransId="{F79A089F-AE00-9D46-AA72-8FA543217F39}" sibTransId="{A94142F3-EF8F-4940-8FDB-4406088328DB}"/>
    <dgm:cxn modelId="{B43700B3-6E3F-C745-83B5-056A2A41CF41}" type="presOf" srcId="{5BAD5633-1B70-A645-9281-B5CA3B2E189E}" destId="{AA3741AD-D850-A543-A1CB-C0352B59D844}" srcOrd="0" destOrd="0" presId="urn:microsoft.com/office/officeart/2008/layout/LinedList"/>
    <dgm:cxn modelId="{879D6037-5AFA-174A-8DAE-C8E3FBE75F87}" type="presParOf" srcId="{736E7213-3189-DE46-AD0C-CE711F5348AA}" destId="{C63D1378-54A3-C74B-A94E-05E8264B22C3}" srcOrd="0" destOrd="0" presId="urn:microsoft.com/office/officeart/2008/layout/LinedList"/>
    <dgm:cxn modelId="{047789DD-24AF-B549-B449-C648D126F20D}" type="presParOf" srcId="{736E7213-3189-DE46-AD0C-CE711F5348AA}" destId="{2579ECDA-328A-6D4E-A8B1-408D9A468EF8}" srcOrd="1" destOrd="0" presId="urn:microsoft.com/office/officeart/2008/layout/LinedList"/>
    <dgm:cxn modelId="{0A3E460A-511D-D84D-894B-061105CE208D}" type="presParOf" srcId="{2579ECDA-328A-6D4E-A8B1-408D9A468EF8}" destId="{30CE073A-20D0-6D46-B4C7-EF4040B4C54F}" srcOrd="0" destOrd="0" presId="urn:microsoft.com/office/officeart/2008/layout/LinedList"/>
    <dgm:cxn modelId="{2E993607-078C-944C-98FD-62DB0A671FDB}" type="presParOf" srcId="{2579ECDA-328A-6D4E-A8B1-408D9A468EF8}" destId="{F0DF69ED-E069-A445-AC61-5C9AB570E20A}" srcOrd="1" destOrd="0" presId="urn:microsoft.com/office/officeart/2008/layout/LinedList"/>
    <dgm:cxn modelId="{0C4B42CA-3BF9-0049-887E-C70386F19CA6}" type="presParOf" srcId="{F0DF69ED-E069-A445-AC61-5C9AB570E20A}" destId="{BB445F26-D168-1E4B-BF40-8595EF9814FC}" srcOrd="0" destOrd="0" presId="urn:microsoft.com/office/officeart/2008/layout/LinedList"/>
    <dgm:cxn modelId="{5793921F-84F8-CD49-8891-B9E49FE225A7}" type="presParOf" srcId="{F0DF69ED-E069-A445-AC61-5C9AB570E20A}" destId="{4B4E6819-8FB0-4141-A55A-987ED1C99303}" srcOrd="1" destOrd="0" presId="urn:microsoft.com/office/officeart/2008/layout/LinedList"/>
    <dgm:cxn modelId="{D4442455-A598-3942-8CD0-B10B4B8995C4}" type="presParOf" srcId="{4B4E6819-8FB0-4141-A55A-987ED1C99303}" destId="{97CF0787-55E5-4A4B-9B8A-0D3A6603A832}" srcOrd="0" destOrd="0" presId="urn:microsoft.com/office/officeart/2008/layout/LinedList"/>
    <dgm:cxn modelId="{D59055C7-AB39-7641-89C1-A1975B3F0053}" type="presParOf" srcId="{4B4E6819-8FB0-4141-A55A-987ED1C99303}" destId="{634EC9C0-B208-CA4D-AD67-F4C65DAFA87F}" srcOrd="1" destOrd="0" presId="urn:microsoft.com/office/officeart/2008/layout/LinedList"/>
    <dgm:cxn modelId="{8A18EAA4-78B1-B84D-B69C-EDD8B17B3CDB}" type="presParOf" srcId="{4B4E6819-8FB0-4141-A55A-987ED1C99303}" destId="{001B4447-FD6A-9643-9B2F-9558CB7F6CAA}" srcOrd="2" destOrd="0" presId="urn:microsoft.com/office/officeart/2008/layout/LinedList"/>
    <dgm:cxn modelId="{914DED56-7EA0-3B42-9CFF-9B06EF588B71}" type="presParOf" srcId="{F0DF69ED-E069-A445-AC61-5C9AB570E20A}" destId="{0814410D-2035-CB47-A560-499E8EE620F2}" srcOrd="2" destOrd="0" presId="urn:microsoft.com/office/officeart/2008/layout/LinedList"/>
    <dgm:cxn modelId="{11EE43DD-48D5-AE40-A4A7-E79B7D9B6170}" type="presParOf" srcId="{F0DF69ED-E069-A445-AC61-5C9AB570E20A}" destId="{A124531B-8E95-4F47-81C6-3D2B5544597E}" srcOrd="3" destOrd="0" presId="urn:microsoft.com/office/officeart/2008/layout/LinedList"/>
    <dgm:cxn modelId="{6C017FB6-ACDF-DF45-9093-33B9607D3B0B}" type="presParOf" srcId="{F0DF69ED-E069-A445-AC61-5C9AB570E20A}" destId="{8B084DFF-8A0B-E240-99AB-D956FE2DD422}" srcOrd="4" destOrd="0" presId="urn:microsoft.com/office/officeart/2008/layout/LinedList"/>
    <dgm:cxn modelId="{43C9F335-2E5C-3047-93CF-0C993176C268}" type="presParOf" srcId="{8B084DFF-8A0B-E240-99AB-D956FE2DD422}" destId="{EFC146E3-3ED2-4F46-8A69-1839D4AA2717}" srcOrd="0" destOrd="0" presId="urn:microsoft.com/office/officeart/2008/layout/LinedList"/>
    <dgm:cxn modelId="{5B87F978-ACB3-5D4F-8AC7-B39814DA3C52}" type="presParOf" srcId="{8B084DFF-8A0B-E240-99AB-D956FE2DD422}" destId="{A91DC6E5-2E71-D14E-89B6-5D4F1431C844}" srcOrd="1" destOrd="0" presId="urn:microsoft.com/office/officeart/2008/layout/LinedList"/>
    <dgm:cxn modelId="{9AB803F8-0612-C14D-9640-0B1A0CA2BD66}" type="presParOf" srcId="{8B084DFF-8A0B-E240-99AB-D956FE2DD422}" destId="{E83A9C24-40C6-E347-803A-25447264E430}" srcOrd="2" destOrd="0" presId="urn:microsoft.com/office/officeart/2008/layout/LinedList"/>
    <dgm:cxn modelId="{AFA1DB28-15D6-B74E-ABA9-3D9C68243887}" type="presParOf" srcId="{F0DF69ED-E069-A445-AC61-5C9AB570E20A}" destId="{8AC1670A-14B8-B54B-AF5E-2D52E17B4509}" srcOrd="5" destOrd="0" presId="urn:microsoft.com/office/officeart/2008/layout/LinedList"/>
    <dgm:cxn modelId="{C1F65C03-909F-0A40-AA77-350D80279EB7}" type="presParOf" srcId="{F0DF69ED-E069-A445-AC61-5C9AB570E20A}" destId="{F48BA5CD-5DAB-CF4F-9AFE-B687AF3F1985}" srcOrd="6" destOrd="0" presId="urn:microsoft.com/office/officeart/2008/layout/LinedList"/>
    <dgm:cxn modelId="{80056949-F66F-A540-B977-A9008F684BAC}" type="presParOf" srcId="{F0DF69ED-E069-A445-AC61-5C9AB570E20A}" destId="{9D44F74C-84FA-D547-80E7-4408DB06CE1E}" srcOrd="7" destOrd="0" presId="urn:microsoft.com/office/officeart/2008/layout/LinedList"/>
    <dgm:cxn modelId="{86114483-3F97-5D49-A9B5-7A5284AF8EE0}" type="presParOf" srcId="{9D44F74C-84FA-D547-80E7-4408DB06CE1E}" destId="{31DDDC6D-0B92-F140-AC10-D2C4DB739931}" srcOrd="0" destOrd="0" presId="urn:microsoft.com/office/officeart/2008/layout/LinedList"/>
    <dgm:cxn modelId="{F28C8F61-2880-2544-B1A2-8E7CAC2E2B1D}" type="presParOf" srcId="{9D44F74C-84FA-D547-80E7-4408DB06CE1E}" destId="{AA3741AD-D850-A543-A1CB-C0352B59D844}" srcOrd="1" destOrd="0" presId="urn:microsoft.com/office/officeart/2008/layout/LinedList"/>
    <dgm:cxn modelId="{07569EC3-5662-0148-9451-772969B0CF90}" type="presParOf" srcId="{9D44F74C-84FA-D547-80E7-4408DB06CE1E}" destId="{883463D2-B863-AA46-AAA3-F92D4DF4FF4D}" srcOrd="2" destOrd="0" presId="urn:microsoft.com/office/officeart/2008/layout/LinedList"/>
    <dgm:cxn modelId="{13495213-0605-7D4F-9E7F-470521235D65}" type="presParOf" srcId="{F0DF69ED-E069-A445-AC61-5C9AB570E20A}" destId="{BA379B7F-4AAD-0A46-B10E-A803502848E8}" srcOrd="8" destOrd="0" presId="urn:microsoft.com/office/officeart/2008/layout/LinedList"/>
    <dgm:cxn modelId="{A41C6280-4682-5641-9061-CF6C70E3BBDE}" type="presParOf" srcId="{F0DF69ED-E069-A445-AC61-5C9AB570E20A}" destId="{CC4C9B8C-B3EF-D34E-BF93-80182544D894}" srcOrd="9" destOrd="0" presId="urn:microsoft.com/office/officeart/2008/layout/LinedList"/>
    <dgm:cxn modelId="{3E791DB6-3129-034F-95FE-88573AAA0700}" type="presParOf" srcId="{F0DF69ED-E069-A445-AC61-5C9AB570E20A}" destId="{0BB61BF0-C415-D449-B513-8E4D9DDCFBD4}" srcOrd="10" destOrd="0" presId="urn:microsoft.com/office/officeart/2008/layout/LinedList"/>
    <dgm:cxn modelId="{ACC657DF-78C1-A541-AEBE-019070C54D69}" type="presParOf" srcId="{0BB61BF0-C415-D449-B513-8E4D9DDCFBD4}" destId="{A5060297-F9CC-4346-885A-6D7868AFE3E7}" srcOrd="0" destOrd="0" presId="urn:microsoft.com/office/officeart/2008/layout/LinedList"/>
    <dgm:cxn modelId="{C9AFF826-9193-DE4E-989C-A5E0844AF2BD}" type="presParOf" srcId="{0BB61BF0-C415-D449-B513-8E4D9DDCFBD4}" destId="{EB8C50B4-D1A1-3E4D-A088-355BCE163A0C}" srcOrd="1" destOrd="0" presId="urn:microsoft.com/office/officeart/2008/layout/LinedList"/>
    <dgm:cxn modelId="{B7B96D33-F86F-0044-A409-A2EEF6546508}" type="presParOf" srcId="{0BB61BF0-C415-D449-B513-8E4D9DDCFBD4}" destId="{A2D6FA40-52A3-2640-8E98-4090A1886F0D}" srcOrd="2" destOrd="0" presId="urn:microsoft.com/office/officeart/2008/layout/LinedList"/>
    <dgm:cxn modelId="{520A739E-8335-0E48-9232-07C84CFC7C4F}" type="presParOf" srcId="{F0DF69ED-E069-A445-AC61-5C9AB570E20A}" destId="{E6183C87-B28C-3843-AC96-BF0D7112CE6F}" srcOrd="11" destOrd="0" presId="urn:microsoft.com/office/officeart/2008/layout/LinedList"/>
    <dgm:cxn modelId="{C71D7050-897B-634D-B552-1617A4BC50AE}" type="presParOf" srcId="{F0DF69ED-E069-A445-AC61-5C9AB570E20A}" destId="{76F58D2E-3E97-404D-ACE7-76B7385B4ED0}" srcOrd="12" destOrd="0" presId="urn:microsoft.com/office/officeart/2008/layout/LinedList"/>
    <dgm:cxn modelId="{7D054B42-BA8E-C94D-A7D9-3FB17138B8E5}" type="presParOf" srcId="{F0DF69ED-E069-A445-AC61-5C9AB570E20A}" destId="{8FEDD0F6-5056-9C40-AEBE-8EE7D5F50569}" srcOrd="13" destOrd="0" presId="urn:microsoft.com/office/officeart/2008/layout/LinedList"/>
    <dgm:cxn modelId="{671B7D6D-F2FF-EF4B-B25E-649086E80939}" type="presParOf" srcId="{8FEDD0F6-5056-9C40-AEBE-8EE7D5F50569}" destId="{F3CE2037-E332-D24C-B788-E4870E66425C}" srcOrd="0" destOrd="0" presId="urn:microsoft.com/office/officeart/2008/layout/LinedList"/>
    <dgm:cxn modelId="{D55B414F-5580-CE40-8199-4DF660F1E8E1}" type="presParOf" srcId="{8FEDD0F6-5056-9C40-AEBE-8EE7D5F50569}" destId="{03CCFEA6-C18B-2449-8D4A-14AADA817910}" srcOrd="1" destOrd="0" presId="urn:microsoft.com/office/officeart/2008/layout/LinedList"/>
    <dgm:cxn modelId="{7E392F75-FB33-4B4E-930E-9CAE8594CE29}" type="presParOf" srcId="{8FEDD0F6-5056-9C40-AEBE-8EE7D5F50569}" destId="{304F2E93-CB31-1A4E-958B-F75BC0C0DA8B}" srcOrd="2" destOrd="0" presId="urn:microsoft.com/office/officeart/2008/layout/LinedList"/>
    <dgm:cxn modelId="{C377863F-A5D3-044A-8F2A-E0A861F327EB}" type="presParOf" srcId="{F0DF69ED-E069-A445-AC61-5C9AB570E20A}" destId="{273C15DF-264B-3146-A079-097D8DD4358C}" srcOrd="14" destOrd="0" presId="urn:microsoft.com/office/officeart/2008/layout/LinedList"/>
    <dgm:cxn modelId="{8BD551E5-2EF7-174E-96C3-893F289F6A36}" type="presParOf" srcId="{F0DF69ED-E069-A445-AC61-5C9AB570E20A}" destId="{6656160A-019E-454D-AFF8-4336301928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8A995-0B59-4A5F-9E13-BA6059E9E859}"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it-IT"/>
        </a:p>
      </dgm:t>
    </dgm:pt>
    <dgm:pt modelId="{99312B19-D610-9841-B8F3-2185AB5BF395}">
      <dgm:prSet/>
      <dgm:spPr/>
      <dgm:t>
        <a:bodyPr/>
        <a:lstStyle/>
        <a:p>
          <a:r>
            <a:rPr lang="it-IT" dirty="0" smtClean="0"/>
            <a:t>Il 2016 ha presentato due fondamentali elementi di novità:</a:t>
          </a:r>
          <a:endParaRPr lang="en-US" dirty="0"/>
        </a:p>
      </dgm:t>
    </dgm:pt>
    <dgm:pt modelId="{8428DB1C-69AF-0B45-B32E-438E0816B15B}" type="parTrans" cxnId="{E3C64730-88BE-B947-90F5-986B80062E56}">
      <dgm:prSet/>
      <dgm:spPr/>
      <dgm:t>
        <a:bodyPr/>
        <a:lstStyle/>
        <a:p>
          <a:endParaRPr lang="it-IT"/>
        </a:p>
      </dgm:t>
    </dgm:pt>
    <dgm:pt modelId="{D2B0C5C3-447E-C74E-BDE1-877DB8FEA573}" type="sibTrans" cxnId="{E3C64730-88BE-B947-90F5-986B80062E56}">
      <dgm:prSet/>
      <dgm:spPr/>
      <dgm:t>
        <a:bodyPr/>
        <a:lstStyle/>
        <a:p>
          <a:endParaRPr lang="it-IT"/>
        </a:p>
      </dgm:t>
    </dgm:pt>
    <dgm:pt modelId="{813C176A-E05E-C04D-A495-28F1023028FB}">
      <dgm:prSet/>
      <dgm:spPr/>
      <dgm:t>
        <a:bodyPr/>
        <a:lstStyle/>
        <a:p>
          <a:r>
            <a:rPr lang="it-IT" b="1" dirty="0" smtClean="0"/>
            <a:t>L’ingresso a regime delle nuove procedure connesse alle mutate regole comunitarie</a:t>
          </a:r>
          <a:r>
            <a:rPr lang="it-IT" dirty="0" smtClean="0"/>
            <a:t>:</a:t>
          </a:r>
          <a:endParaRPr lang="en-US" dirty="0"/>
        </a:p>
      </dgm:t>
    </dgm:pt>
    <dgm:pt modelId="{3F2BD026-DF29-574E-B288-2EDBF190723B}" type="parTrans" cxnId="{D6D80C15-9AF6-BE49-AE5F-AC52791359A5}">
      <dgm:prSet/>
      <dgm:spPr/>
      <dgm:t>
        <a:bodyPr/>
        <a:lstStyle/>
        <a:p>
          <a:endParaRPr lang="it-IT"/>
        </a:p>
      </dgm:t>
    </dgm:pt>
    <dgm:pt modelId="{5BB0F50F-7B47-8C45-B32A-FDF1FC5660A4}" type="sibTrans" cxnId="{D6D80C15-9AF6-BE49-AE5F-AC52791359A5}">
      <dgm:prSet/>
      <dgm:spPr/>
      <dgm:t>
        <a:bodyPr/>
        <a:lstStyle/>
        <a:p>
          <a:endParaRPr lang="it-IT"/>
        </a:p>
      </dgm:t>
    </dgm:pt>
    <dgm:pt modelId="{37571BD5-EC6F-9C48-891B-A26CDE13DDAD}">
      <dgm:prSet/>
      <dgm:spPr/>
      <dgm:t>
        <a:bodyPr/>
        <a:lstStyle/>
        <a:p>
          <a:r>
            <a:rPr lang="it-IT" b="1" dirty="0" smtClean="0"/>
            <a:t>L’assegnazione di ulteriori funzioni all’Agenzia da parte della Giunta della Regione Calabria</a:t>
          </a:r>
          <a:r>
            <a:rPr lang="it-IT" dirty="0" smtClean="0"/>
            <a:t>:</a:t>
          </a:r>
          <a:endParaRPr lang="en-US" dirty="0"/>
        </a:p>
      </dgm:t>
    </dgm:pt>
    <dgm:pt modelId="{B0CC56E3-7E8C-8D46-9F57-A45D2A5C6322}" type="parTrans" cxnId="{0DA28263-68BF-B94E-9BC7-1918647901FC}">
      <dgm:prSet/>
      <dgm:spPr/>
      <dgm:t>
        <a:bodyPr/>
        <a:lstStyle/>
        <a:p>
          <a:endParaRPr lang="it-IT"/>
        </a:p>
      </dgm:t>
    </dgm:pt>
    <dgm:pt modelId="{EF44B46C-4FA0-C640-88A2-111E495A1A6C}" type="sibTrans" cxnId="{0DA28263-68BF-B94E-9BC7-1918647901FC}">
      <dgm:prSet/>
      <dgm:spPr/>
      <dgm:t>
        <a:bodyPr/>
        <a:lstStyle/>
        <a:p>
          <a:endParaRPr lang="it-IT"/>
        </a:p>
      </dgm:t>
    </dgm:pt>
    <dgm:pt modelId="{FA68BEF2-48A3-9D4D-A411-D833FB3D1EEF}">
      <dgm:prSet custT="1"/>
      <dgm:spPr/>
      <dgm:t>
        <a:bodyPr/>
        <a:lstStyle/>
        <a:p>
          <a:r>
            <a:rPr lang="it-IT" sz="1500" dirty="0" smtClean="0"/>
            <a:t>E’ stato completato per la prima volta l’intero </a:t>
          </a:r>
          <a:r>
            <a:rPr lang="it-IT" sz="1500" i="1" dirty="0" smtClean="0"/>
            <a:t>iter</a:t>
          </a:r>
          <a:r>
            <a:rPr lang="it-IT" sz="1500" dirty="0" smtClean="0"/>
            <a:t> di erogazione dei premi relativi ad una annualità delle misure connesse all’</a:t>
          </a:r>
          <a:r>
            <a:rPr lang="it-IT" sz="1500" dirty="0" err="1" smtClean="0"/>
            <a:t>Agroambiente</a:t>
          </a:r>
          <a:r>
            <a:rPr lang="it-IT" sz="1500" dirty="0" smtClean="0"/>
            <a:t> ed alla zootecnia. E’ stato, inoltre, concluso l’iter di definizione, validazione e pubblicazione di bandi pubblici relativi a molteplici misure del nuovo PSR, che hanno proiettato la Programmazione nella sua fase "a regime". </a:t>
          </a:r>
          <a:endParaRPr lang="en-US" sz="1500" dirty="0"/>
        </a:p>
      </dgm:t>
    </dgm:pt>
    <dgm:pt modelId="{C5DC7BAB-5971-7743-846D-0EA1AD626AE3}" type="parTrans" cxnId="{3F4A2AE7-B9A4-2544-B37D-FADAA7AC3BD9}">
      <dgm:prSet/>
      <dgm:spPr/>
      <dgm:t>
        <a:bodyPr/>
        <a:lstStyle/>
        <a:p>
          <a:endParaRPr lang="it-IT"/>
        </a:p>
      </dgm:t>
    </dgm:pt>
    <dgm:pt modelId="{92C60414-DB32-4A4F-B9D8-347E8AE3ADD0}" type="sibTrans" cxnId="{3F4A2AE7-B9A4-2544-B37D-FADAA7AC3BD9}">
      <dgm:prSet/>
      <dgm:spPr/>
      <dgm:t>
        <a:bodyPr/>
        <a:lstStyle/>
        <a:p>
          <a:endParaRPr lang="it-IT"/>
        </a:p>
      </dgm:t>
    </dgm:pt>
    <dgm:pt modelId="{1C472AF9-CACF-1748-AC49-2CA90212A424}">
      <dgm:prSet/>
      <dgm:spPr/>
      <dgm:t>
        <a:bodyPr/>
        <a:lstStyle/>
        <a:p>
          <a:r>
            <a:rPr lang="it-IT" dirty="0" smtClean="0"/>
            <a:t> Con la Delibera della Giunta Regionale n. 432/2016, sono stati affidati all’ARCEA nuovi compiti istituzionali inerenti la Gestione delle concessioni di agevolazione fiscale sull'acquisto di oli minerali impiegati nei lavori agricoli, orticoli, in allevamento, nella silvicoltura, piscicoltura e nelle coltivazioni sotto serra (U.M.A.).</a:t>
          </a:r>
          <a:endParaRPr lang="en-US" dirty="0"/>
        </a:p>
      </dgm:t>
    </dgm:pt>
    <dgm:pt modelId="{11F53370-B77D-434D-8C29-38F293461B39}" type="parTrans" cxnId="{D1890F01-171D-1F4B-9C3C-65CC3D581663}">
      <dgm:prSet/>
      <dgm:spPr/>
      <dgm:t>
        <a:bodyPr/>
        <a:lstStyle/>
        <a:p>
          <a:endParaRPr lang="it-IT"/>
        </a:p>
      </dgm:t>
    </dgm:pt>
    <dgm:pt modelId="{AA97A9A7-64CC-8B4C-9483-EBEE5ED4473F}" type="sibTrans" cxnId="{D1890F01-171D-1F4B-9C3C-65CC3D581663}">
      <dgm:prSet/>
      <dgm:spPr/>
      <dgm:t>
        <a:bodyPr/>
        <a:lstStyle/>
        <a:p>
          <a:endParaRPr lang="it-IT"/>
        </a:p>
      </dgm:t>
    </dgm:pt>
    <dgm:pt modelId="{6CA5D512-73B7-2847-A6A0-424A59A5C5D2}" type="pres">
      <dgm:prSet presAssocID="{FDA8A995-0B59-4A5F-9E13-BA6059E9E859}" presName="vert0" presStyleCnt="0">
        <dgm:presLayoutVars>
          <dgm:dir/>
          <dgm:animOne val="branch"/>
          <dgm:animLvl val="lvl"/>
        </dgm:presLayoutVars>
      </dgm:prSet>
      <dgm:spPr/>
      <dgm:t>
        <a:bodyPr/>
        <a:lstStyle/>
        <a:p>
          <a:endParaRPr lang="it-IT"/>
        </a:p>
      </dgm:t>
    </dgm:pt>
    <dgm:pt modelId="{210282C9-6D4F-9C48-B4ED-A9B82B610547}" type="pres">
      <dgm:prSet presAssocID="{99312B19-D610-9841-B8F3-2185AB5BF395}" presName="thickLine" presStyleLbl="alignNode1" presStyleIdx="0" presStyleCnt="1"/>
      <dgm:spPr/>
    </dgm:pt>
    <dgm:pt modelId="{82BA88D9-45C0-F54A-9176-4C1EA77CBA32}" type="pres">
      <dgm:prSet presAssocID="{99312B19-D610-9841-B8F3-2185AB5BF395}" presName="horz1" presStyleCnt="0"/>
      <dgm:spPr/>
    </dgm:pt>
    <dgm:pt modelId="{D6C2C5C6-BBCA-794C-82B2-300ECC7AEC7D}" type="pres">
      <dgm:prSet presAssocID="{99312B19-D610-9841-B8F3-2185AB5BF395}" presName="tx1" presStyleLbl="revTx" presStyleIdx="0" presStyleCnt="5"/>
      <dgm:spPr/>
      <dgm:t>
        <a:bodyPr/>
        <a:lstStyle/>
        <a:p>
          <a:endParaRPr lang="it-IT"/>
        </a:p>
      </dgm:t>
    </dgm:pt>
    <dgm:pt modelId="{8DC9E3D9-1CFD-1443-A3CA-F0487FA17814}" type="pres">
      <dgm:prSet presAssocID="{99312B19-D610-9841-B8F3-2185AB5BF395}" presName="vert1" presStyleCnt="0"/>
      <dgm:spPr/>
    </dgm:pt>
    <dgm:pt modelId="{A1267393-6C74-424F-804E-272AFD536DB8}" type="pres">
      <dgm:prSet presAssocID="{813C176A-E05E-C04D-A495-28F1023028FB}" presName="vertSpace2a" presStyleCnt="0"/>
      <dgm:spPr/>
    </dgm:pt>
    <dgm:pt modelId="{6A3BA311-A826-394F-9379-09126E4A39C6}" type="pres">
      <dgm:prSet presAssocID="{813C176A-E05E-C04D-A495-28F1023028FB}" presName="horz2" presStyleCnt="0"/>
      <dgm:spPr/>
    </dgm:pt>
    <dgm:pt modelId="{3E5BEC75-F224-BC4A-BB0F-DF433842935A}" type="pres">
      <dgm:prSet presAssocID="{813C176A-E05E-C04D-A495-28F1023028FB}" presName="horzSpace2" presStyleCnt="0"/>
      <dgm:spPr/>
    </dgm:pt>
    <dgm:pt modelId="{F4122962-1EC0-3741-80C0-87A5C189D213}" type="pres">
      <dgm:prSet presAssocID="{813C176A-E05E-C04D-A495-28F1023028FB}" presName="tx2" presStyleLbl="revTx" presStyleIdx="1" presStyleCnt="5"/>
      <dgm:spPr/>
      <dgm:t>
        <a:bodyPr/>
        <a:lstStyle/>
        <a:p>
          <a:endParaRPr lang="it-IT"/>
        </a:p>
      </dgm:t>
    </dgm:pt>
    <dgm:pt modelId="{C65928F2-889D-A348-BBE1-52B706A19C09}" type="pres">
      <dgm:prSet presAssocID="{813C176A-E05E-C04D-A495-28F1023028FB}" presName="vert2" presStyleCnt="0"/>
      <dgm:spPr/>
    </dgm:pt>
    <dgm:pt modelId="{3A57FFF0-5CB8-D34C-AD46-9607EEE66405}" type="pres">
      <dgm:prSet presAssocID="{FA68BEF2-48A3-9D4D-A411-D833FB3D1EEF}" presName="horz3" presStyleCnt="0"/>
      <dgm:spPr/>
    </dgm:pt>
    <dgm:pt modelId="{E4351CA7-7B96-604B-A717-B9015D0539FB}" type="pres">
      <dgm:prSet presAssocID="{FA68BEF2-48A3-9D4D-A411-D833FB3D1EEF}" presName="horzSpace3" presStyleCnt="0"/>
      <dgm:spPr/>
    </dgm:pt>
    <dgm:pt modelId="{D1B45537-8278-C14F-9580-26C56D1AF514}" type="pres">
      <dgm:prSet presAssocID="{FA68BEF2-48A3-9D4D-A411-D833FB3D1EEF}" presName="tx3" presStyleLbl="revTx" presStyleIdx="2" presStyleCnt="5"/>
      <dgm:spPr/>
      <dgm:t>
        <a:bodyPr/>
        <a:lstStyle/>
        <a:p>
          <a:endParaRPr lang="it-IT"/>
        </a:p>
      </dgm:t>
    </dgm:pt>
    <dgm:pt modelId="{13AAB4A7-263D-5F42-841C-AD928FDA55FC}" type="pres">
      <dgm:prSet presAssocID="{FA68BEF2-48A3-9D4D-A411-D833FB3D1EEF}" presName="vert3" presStyleCnt="0"/>
      <dgm:spPr/>
    </dgm:pt>
    <dgm:pt modelId="{A6E53CB0-29FA-F243-8F97-63E05EA0D9A3}" type="pres">
      <dgm:prSet presAssocID="{813C176A-E05E-C04D-A495-28F1023028FB}" presName="thinLine2b" presStyleLbl="callout" presStyleIdx="0" presStyleCnt="2"/>
      <dgm:spPr/>
    </dgm:pt>
    <dgm:pt modelId="{FAFC2CA7-3F4D-C348-BD21-4836DEB4BBC3}" type="pres">
      <dgm:prSet presAssocID="{813C176A-E05E-C04D-A495-28F1023028FB}" presName="vertSpace2b" presStyleCnt="0"/>
      <dgm:spPr/>
    </dgm:pt>
    <dgm:pt modelId="{B65630BF-5FB0-554A-9945-689D31BE3965}" type="pres">
      <dgm:prSet presAssocID="{37571BD5-EC6F-9C48-891B-A26CDE13DDAD}" presName="horz2" presStyleCnt="0"/>
      <dgm:spPr/>
    </dgm:pt>
    <dgm:pt modelId="{7E53684D-AB8F-8A48-9D73-6FA2B30B92D0}" type="pres">
      <dgm:prSet presAssocID="{37571BD5-EC6F-9C48-891B-A26CDE13DDAD}" presName="horzSpace2" presStyleCnt="0"/>
      <dgm:spPr/>
    </dgm:pt>
    <dgm:pt modelId="{144E27FC-8D7D-DA49-AC16-2114F49979E9}" type="pres">
      <dgm:prSet presAssocID="{37571BD5-EC6F-9C48-891B-A26CDE13DDAD}" presName="tx2" presStyleLbl="revTx" presStyleIdx="3" presStyleCnt="5"/>
      <dgm:spPr/>
      <dgm:t>
        <a:bodyPr/>
        <a:lstStyle/>
        <a:p>
          <a:endParaRPr lang="it-IT"/>
        </a:p>
      </dgm:t>
    </dgm:pt>
    <dgm:pt modelId="{92F42990-CBFD-0040-9941-DEE13909FE01}" type="pres">
      <dgm:prSet presAssocID="{37571BD5-EC6F-9C48-891B-A26CDE13DDAD}" presName="vert2" presStyleCnt="0"/>
      <dgm:spPr/>
    </dgm:pt>
    <dgm:pt modelId="{15ABBA22-53F9-8C49-B235-19B6D46AC824}" type="pres">
      <dgm:prSet presAssocID="{1C472AF9-CACF-1748-AC49-2CA90212A424}" presName="horz3" presStyleCnt="0"/>
      <dgm:spPr/>
    </dgm:pt>
    <dgm:pt modelId="{5DEB3D82-A733-1A4B-B46E-01CCEBDB0BC1}" type="pres">
      <dgm:prSet presAssocID="{1C472AF9-CACF-1748-AC49-2CA90212A424}" presName="horzSpace3" presStyleCnt="0"/>
      <dgm:spPr/>
    </dgm:pt>
    <dgm:pt modelId="{4FAB36CA-4F77-564D-BEB7-9EF03983ACDA}" type="pres">
      <dgm:prSet presAssocID="{1C472AF9-CACF-1748-AC49-2CA90212A424}" presName="tx3" presStyleLbl="revTx" presStyleIdx="4" presStyleCnt="5"/>
      <dgm:spPr/>
      <dgm:t>
        <a:bodyPr/>
        <a:lstStyle/>
        <a:p>
          <a:endParaRPr lang="it-IT"/>
        </a:p>
      </dgm:t>
    </dgm:pt>
    <dgm:pt modelId="{1EFDC592-89B9-F34B-A045-35132B1FC784}" type="pres">
      <dgm:prSet presAssocID="{1C472AF9-CACF-1748-AC49-2CA90212A424}" presName="vert3" presStyleCnt="0"/>
      <dgm:spPr/>
    </dgm:pt>
    <dgm:pt modelId="{70455242-B9BD-0544-84AE-A098783A1717}" type="pres">
      <dgm:prSet presAssocID="{37571BD5-EC6F-9C48-891B-A26CDE13DDAD}" presName="thinLine2b" presStyleLbl="callout" presStyleIdx="1" presStyleCnt="2"/>
      <dgm:spPr/>
    </dgm:pt>
    <dgm:pt modelId="{3642D02D-3B80-804D-B877-D19412086C78}" type="pres">
      <dgm:prSet presAssocID="{37571BD5-EC6F-9C48-891B-A26CDE13DDAD}" presName="vertSpace2b" presStyleCnt="0"/>
      <dgm:spPr/>
    </dgm:pt>
  </dgm:ptLst>
  <dgm:cxnLst>
    <dgm:cxn modelId="{E3C64730-88BE-B947-90F5-986B80062E56}" srcId="{FDA8A995-0B59-4A5F-9E13-BA6059E9E859}" destId="{99312B19-D610-9841-B8F3-2185AB5BF395}" srcOrd="0" destOrd="0" parTransId="{8428DB1C-69AF-0B45-B32E-438E0816B15B}" sibTransId="{D2B0C5C3-447E-C74E-BDE1-877DB8FEA573}"/>
    <dgm:cxn modelId="{D1890F01-171D-1F4B-9C3C-65CC3D581663}" srcId="{37571BD5-EC6F-9C48-891B-A26CDE13DDAD}" destId="{1C472AF9-CACF-1748-AC49-2CA90212A424}" srcOrd="0" destOrd="0" parTransId="{11F53370-B77D-434D-8C29-38F293461B39}" sibTransId="{AA97A9A7-64CC-8B4C-9483-EBEE5ED4473F}"/>
    <dgm:cxn modelId="{D6D80C15-9AF6-BE49-AE5F-AC52791359A5}" srcId="{99312B19-D610-9841-B8F3-2185AB5BF395}" destId="{813C176A-E05E-C04D-A495-28F1023028FB}" srcOrd="0" destOrd="0" parTransId="{3F2BD026-DF29-574E-B288-2EDBF190723B}" sibTransId="{5BB0F50F-7B47-8C45-B32A-FDF1FC5660A4}"/>
    <dgm:cxn modelId="{9FE761FA-6B57-CD45-A743-FF801C089367}" type="presOf" srcId="{FA68BEF2-48A3-9D4D-A411-D833FB3D1EEF}" destId="{D1B45537-8278-C14F-9580-26C56D1AF514}" srcOrd="0" destOrd="0" presId="urn:microsoft.com/office/officeart/2008/layout/LinedList"/>
    <dgm:cxn modelId="{686E084C-530A-E84F-BE8A-B0D86FD6AE28}" type="presOf" srcId="{1C472AF9-CACF-1748-AC49-2CA90212A424}" destId="{4FAB36CA-4F77-564D-BEB7-9EF03983ACDA}" srcOrd="0" destOrd="0" presId="urn:microsoft.com/office/officeart/2008/layout/LinedList"/>
    <dgm:cxn modelId="{F638FAC2-3472-F44E-A46D-DF8C5439CE11}" type="presOf" srcId="{813C176A-E05E-C04D-A495-28F1023028FB}" destId="{F4122962-1EC0-3741-80C0-87A5C189D213}" srcOrd="0" destOrd="0" presId="urn:microsoft.com/office/officeart/2008/layout/LinedList"/>
    <dgm:cxn modelId="{59AEAE7F-1BE4-E447-9345-F9314063CC00}" type="presOf" srcId="{FDA8A995-0B59-4A5F-9E13-BA6059E9E859}" destId="{6CA5D512-73B7-2847-A6A0-424A59A5C5D2}" srcOrd="0" destOrd="0" presId="urn:microsoft.com/office/officeart/2008/layout/LinedList"/>
    <dgm:cxn modelId="{3F4A2AE7-B9A4-2544-B37D-FADAA7AC3BD9}" srcId="{813C176A-E05E-C04D-A495-28F1023028FB}" destId="{FA68BEF2-48A3-9D4D-A411-D833FB3D1EEF}" srcOrd="0" destOrd="0" parTransId="{C5DC7BAB-5971-7743-846D-0EA1AD626AE3}" sibTransId="{92C60414-DB32-4A4F-B9D8-347E8AE3ADD0}"/>
    <dgm:cxn modelId="{16F7626F-2587-DC49-9A95-C4ED916D4670}" type="presOf" srcId="{37571BD5-EC6F-9C48-891B-A26CDE13DDAD}" destId="{144E27FC-8D7D-DA49-AC16-2114F49979E9}" srcOrd="0" destOrd="0" presId="urn:microsoft.com/office/officeart/2008/layout/LinedList"/>
    <dgm:cxn modelId="{0DA28263-68BF-B94E-9BC7-1918647901FC}" srcId="{99312B19-D610-9841-B8F3-2185AB5BF395}" destId="{37571BD5-EC6F-9C48-891B-A26CDE13DDAD}" srcOrd="1" destOrd="0" parTransId="{B0CC56E3-7E8C-8D46-9F57-A45D2A5C6322}" sibTransId="{EF44B46C-4FA0-C640-88A2-111E495A1A6C}"/>
    <dgm:cxn modelId="{A5ABFC96-D29C-A74A-BE05-C5CF6B189AEF}" type="presOf" srcId="{99312B19-D610-9841-B8F3-2185AB5BF395}" destId="{D6C2C5C6-BBCA-794C-82B2-300ECC7AEC7D}" srcOrd="0" destOrd="0" presId="urn:microsoft.com/office/officeart/2008/layout/LinedList"/>
    <dgm:cxn modelId="{7D0E7780-B981-B445-A069-838CCC6707A2}" type="presParOf" srcId="{6CA5D512-73B7-2847-A6A0-424A59A5C5D2}" destId="{210282C9-6D4F-9C48-B4ED-A9B82B610547}" srcOrd="0" destOrd="0" presId="urn:microsoft.com/office/officeart/2008/layout/LinedList"/>
    <dgm:cxn modelId="{A1FE380F-0BDF-B444-A72C-13E5EC1C5B21}" type="presParOf" srcId="{6CA5D512-73B7-2847-A6A0-424A59A5C5D2}" destId="{82BA88D9-45C0-F54A-9176-4C1EA77CBA32}" srcOrd="1" destOrd="0" presId="urn:microsoft.com/office/officeart/2008/layout/LinedList"/>
    <dgm:cxn modelId="{2EA982C1-22DB-1F45-8799-AE399A704091}" type="presParOf" srcId="{82BA88D9-45C0-F54A-9176-4C1EA77CBA32}" destId="{D6C2C5C6-BBCA-794C-82B2-300ECC7AEC7D}" srcOrd="0" destOrd="0" presId="urn:microsoft.com/office/officeart/2008/layout/LinedList"/>
    <dgm:cxn modelId="{DF4931CE-1BB3-1944-AEA6-47505A38644C}" type="presParOf" srcId="{82BA88D9-45C0-F54A-9176-4C1EA77CBA32}" destId="{8DC9E3D9-1CFD-1443-A3CA-F0487FA17814}" srcOrd="1" destOrd="0" presId="urn:microsoft.com/office/officeart/2008/layout/LinedList"/>
    <dgm:cxn modelId="{123B9ADB-4275-8048-954C-89257219EDBD}" type="presParOf" srcId="{8DC9E3D9-1CFD-1443-A3CA-F0487FA17814}" destId="{A1267393-6C74-424F-804E-272AFD536DB8}" srcOrd="0" destOrd="0" presId="urn:microsoft.com/office/officeart/2008/layout/LinedList"/>
    <dgm:cxn modelId="{0C83489D-4A50-CB4D-9C14-E792AE07026C}" type="presParOf" srcId="{8DC9E3D9-1CFD-1443-A3CA-F0487FA17814}" destId="{6A3BA311-A826-394F-9379-09126E4A39C6}" srcOrd="1" destOrd="0" presId="urn:microsoft.com/office/officeart/2008/layout/LinedList"/>
    <dgm:cxn modelId="{E282A901-CAE8-2545-B97E-AFCB2564E640}" type="presParOf" srcId="{6A3BA311-A826-394F-9379-09126E4A39C6}" destId="{3E5BEC75-F224-BC4A-BB0F-DF433842935A}" srcOrd="0" destOrd="0" presId="urn:microsoft.com/office/officeart/2008/layout/LinedList"/>
    <dgm:cxn modelId="{E5B76823-DA64-774F-887A-A14B81F003EA}" type="presParOf" srcId="{6A3BA311-A826-394F-9379-09126E4A39C6}" destId="{F4122962-1EC0-3741-80C0-87A5C189D213}" srcOrd="1" destOrd="0" presId="urn:microsoft.com/office/officeart/2008/layout/LinedList"/>
    <dgm:cxn modelId="{2897B935-D1AE-3940-AECB-6CEEDD8B87B2}" type="presParOf" srcId="{6A3BA311-A826-394F-9379-09126E4A39C6}" destId="{C65928F2-889D-A348-BBE1-52B706A19C09}" srcOrd="2" destOrd="0" presId="urn:microsoft.com/office/officeart/2008/layout/LinedList"/>
    <dgm:cxn modelId="{CBD01AAD-C88F-444A-BB94-CCDDB0635AFD}" type="presParOf" srcId="{C65928F2-889D-A348-BBE1-52B706A19C09}" destId="{3A57FFF0-5CB8-D34C-AD46-9607EEE66405}" srcOrd="0" destOrd="0" presId="urn:microsoft.com/office/officeart/2008/layout/LinedList"/>
    <dgm:cxn modelId="{C6243121-A81A-F945-82F0-A9860CF8B67C}" type="presParOf" srcId="{3A57FFF0-5CB8-D34C-AD46-9607EEE66405}" destId="{E4351CA7-7B96-604B-A717-B9015D0539FB}" srcOrd="0" destOrd="0" presId="urn:microsoft.com/office/officeart/2008/layout/LinedList"/>
    <dgm:cxn modelId="{A0D5C338-5201-884D-968C-C8C465AA04E4}" type="presParOf" srcId="{3A57FFF0-5CB8-D34C-AD46-9607EEE66405}" destId="{D1B45537-8278-C14F-9580-26C56D1AF514}" srcOrd="1" destOrd="0" presId="urn:microsoft.com/office/officeart/2008/layout/LinedList"/>
    <dgm:cxn modelId="{8FD2A185-522B-1F48-953C-B2AFA92D1B63}" type="presParOf" srcId="{3A57FFF0-5CB8-D34C-AD46-9607EEE66405}" destId="{13AAB4A7-263D-5F42-841C-AD928FDA55FC}" srcOrd="2" destOrd="0" presId="urn:microsoft.com/office/officeart/2008/layout/LinedList"/>
    <dgm:cxn modelId="{20EC5AA6-F08F-5149-9FC0-B77370F995B0}" type="presParOf" srcId="{8DC9E3D9-1CFD-1443-A3CA-F0487FA17814}" destId="{A6E53CB0-29FA-F243-8F97-63E05EA0D9A3}" srcOrd="2" destOrd="0" presId="urn:microsoft.com/office/officeart/2008/layout/LinedList"/>
    <dgm:cxn modelId="{C8E381E3-08E3-204D-987F-0A7CA7E7EFCA}" type="presParOf" srcId="{8DC9E3D9-1CFD-1443-A3CA-F0487FA17814}" destId="{FAFC2CA7-3F4D-C348-BD21-4836DEB4BBC3}" srcOrd="3" destOrd="0" presId="urn:microsoft.com/office/officeart/2008/layout/LinedList"/>
    <dgm:cxn modelId="{316B527C-65CA-2042-A2BF-6B96F15F2945}" type="presParOf" srcId="{8DC9E3D9-1CFD-1443-A3CA-F0487FA17814}" destId="{B65630BF-5FB0-554A-9945-689D31BE3965}" srcOrd="4" destOrd="0" presId="urn:microsoft.com/office/officeart/2008/layout/LinedList"/>
    <dgm:cxn modelId="{00A0A043-FBBB-FC41-BC47-49646779EB57}" type="presParOf" srcId="{B65630BF-5FB0-554A-9945-689D31BE3965}" destId="{7E53684D-AB8F-8A48-9D73-6FA2B30B92D0}" srcOrd="0" destOrd="0" presId="urn:microsoft.com/office/officeart/2008/layout/LinedList"/>
    <dgm:cxn modelId="{11684557-1C60-EE46-A801-194CC1D110C1}" type="presParOf" srcId="{B65630BF-5FB0-554A-9945-689D31BE3965}" destId="{144E27FC-8D7D-DA49-AC16-2114F49979E9}" srcOrd="1" destOrd="0" presId="urn:microsoft.com/office/officeart/2008/layout/LinedList"/>
    <dgm:cxn modelId="{B919FE22-A64B-C646-9AA0-FFF147FC494B}" type="presParOf" srcId="{B65630BF-5FB0-554A-9945-689D31BE3965}" destId="{92F42990-CBFD-0040-9941-DEE13909FE01}" srcOrd="2" destOrd="0" presId="urn:microsoft.com/office/officeart/2008/layout/LinedList"/>
    <dgm:cxn modelId="{D9852AFD-0E33-ED4E-9ABC-269EDE18E153}" type="presParOf" srcId="{92F42990-CBFD-0040-9941-DEE13909FE01}" destId="{15ABBA22-53F9-8C49-B235-19B6D46AC824}" srcOrd="0" destOrd="0" presId="urn:microsoft.com/office/officeart/2008/layout/LinedList"/>
    <dgm:cxn modelId="{536B6944-18CD-FC4C-A0DC-594AFF9AD635}" type="presParOf" srcId="{15ABBA22-53F9-8C49-B235-19B6D46AC824}" destId="{5DEB3D82-A733-1A4B-B46E-01CCEBDB0BC1}" srcOrd="0" destOrd="0" presId="urn:microsoft.com/office/officeart/2008/layout/LinedList"/>
    <dgm:cxn modelId="{6F10833E-B585-7D4D-A2DC-28273AE16388}" type="presParOf" srcId="{15ABBA22-53F9-8C49-B235-19B6D46AC824}" destId="{4FAB36CA-4F77-564D-BEB7-9EF03983ACDA}" srcOrd="1" destOrd="0" presId="urn:microsoft.com/office/officeart/2008/layout/LinedList"/>
    <dgm:cxn modelId="{508D68AC-98C5-4548-8B0B-F1197EBD06E5}" type="presParOf" srcId="{15ABBA22-53F9-8C49-B235-19B6D46AC824}" destId="{1EFDC592-89B9-F34B-A045-35132B1FC784}" srcOrd="2" destOrd="0" presId="urn:microsoft.com/office/officeart/2008/layout/LinedList"/>
    <dgm:cxn modelId="{CB80ABF1-C681-934B-B293-F93DB3F27DAE}" type="presParOf" srcId="{8DC9E3D9-1CFD-1443-A3CA-F0487FA17814}" destId="{70455242-B9BD-0544-84AE-A098783A1717}" srcOrd="5" destOrd="0" presId="urn:microsoft.com/office/officeart/2008/layout/LinedList"/>
    <dgm:cxn modelId="{8BB84C41-0DC9-6246-95A0-B72612C3A001}" type="presParOf" srcId="{8DC9E3D9-1CFD-1443-A3CA-F0487FA17814}" destId="{3642D02D-3B80-804D-B877-D19412086C7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B1026B-249C-4749-853C-58AE0E339AA5}"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it-IT"/>
        </a:p>
      </dgm:t>
    </dgm:pt>
    <dgm:pt modelId="{17BEFB1C-3A58-E54D-B2CB-B7A66122E12D}">
      <dgm:prSet/>
      <dgm:spPr/>
      <dgm:t>
        <a:bodyPr/>
        <a:lstStyle/>
        <a:p>
          <a:pPr rtl="0"/>
          <a:r>
            <a:rPr lang="it-IT" baseline="0" dirty="0" smtClean="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dirty="0"/>
        </a:p>
      </dgm:t>
    </dgm:pt>
    <dgm:pt modelId="{B65071D8-CFD7-CD46-AAA4-A2659BED5418}" type="parTrans" cxnId="{156C7B92-C8E1-684B-AF03-9435C47A9364}">
      <dgm:prSet/>
      <dgm:spPr/>
      <dgm:t>
        <a:bodyPr/>
        <a:lstStyle/>
        <a:p>
          <a:endParaRPr lang="it-IT"/>
        </a:p>
      </dgm:t>
    </dgm:pt>
    <dgm:pt modelId="{B0CB824B-CE41-7E43-B498-5E726A215B1F}" type="sibTrans" cxnId="{156C7B92-C8E1-684B-AF03-9435C47A9364}">
      <dgm:prSet/>
      <dgm:spPr/>
      <dgm:t>
        <a:bodyPr/>
        <a:lstStyle/>
        <a:p>
          <a:endParaRPr lang="it-IT"/>
        </a:p>
      </dgm:t>
    </dgm:pt>
    <dgm:pt modelId="{33557887-FD06-584B-8AA1-BA972A3B4CC8}">
      <dgm:prSet/>
      <dgm:spPr/>
      <dgm:t>
        <a:bodyPr/>
        <a:lstStyle/>
        <a:p>
          <a:pPr rtl="0"/>
          <a:r>
            <a:rPr lang="it-IT" baseline="0" dirty="0" smtClean="0"/>
            <a:t>Fondi FEAGA e FEASR di cui al Regolamento (CE) n. 1306/2013;</a:t>
          </a:r>
          <a:endParaRPr lang="it-IT" dirty="0"/>
        </a:p>
      </dgm:t>
    </dgm:pt>
    <dgm:pt modelId="{11D1EDB8-8DD6-F642-A220-D0F67418D429}" type="parTrans" cxnId="{FA084016-6CA2-7549-B290-2C0DE8FE1C86}">
      <dgm:prSet/>
      <dgm:spPr/>
      <dgm:t>
        <a:bodyPr/>
        <a:lstStyle/>
        <a:p>
          <a:endParaRPr lang="it-IT"/>
        </a:p>
      </dgm:t>
    </dgm:pt>
    <dgm:pt modelId="{293F82D1-A89E-0D4A-B87B-EC5080C1E719}" type="sibTrans" cxnId="{FA084016-6CA2-7549-B290-2C0DE8FE1C86}">
      <dgm:prSet/>
      <dgm:spPr/>
      <dgm:t>
        <a:bodyPr/>
        <a:lstStyle/>
        <a:p>
          <a:endParaRPr lang="it-IT"/>
        </a:p>
      </dgm:t>
    </dgm:pt>
    <dgm:pt modelId="{1BADD744-A2A5-254E-AFE2-65EB1BD76A17}">
      <dgm:prSet/>
      <dgm:spPr/>
      <dgm:t>
        <a:bodyPr/>
        <a:lstStyle/>
        <a:p>
          <a:pPr rtl="0"/>
          <a:r>
            <a:rPr lang="it-IT" baseline="0" dirty="0" smtClean="0"/>
            <a:t>Stato Italiano;</a:t>
          </a:r>
          <a:endParaRPr lang="it-IT" dirty="0"/>
        </a:p>
      </dgm:t>
    </dgm:pt>
    <dgm:pt modelId="{7CB27A14-6B67-B84E-838D-A4893AE0B45B}" type="parTrans" cxnId="{0AAA2B7A-782C-2E4E-A3AF-95019625110B}">
      <dgm:prSet/>
      <dgm:spPr/>
      <dgm:t>
        <a:bodyPr/>
        <a:lstStyle/>
        <a:p>
          <a:endParaRPr lang="it-IT"/>
        </a:p>
      </dgm:t>
    </dgm:pt>
    <dgm:pt modelId="{970B55CE-1992-1849-8006-6C32BD9B3EC0}" type="sibTrans" cxnId="{0AAA2B7A-782C-2E4E-A3AF-95019625110B}">
      <dgm:prSet/>
      <dgm:spPr/>
      <dgm:t>
        <a:bodyPr/>
        <a:lstStyle/>
        <a:p>
          <a:endParaRPr lang="it-IT"/>
        </a:p>
      </dgm:t>
    </dgm:pt>
    <dgm:pt modelId="{9C3AABCB-B641-4D45-8C71-B9487B74B6DC}">
      <dgm:prSet/>
      <dgm:spPr/>
      <dgm:t>
        <a:bodyPr/>
        <a:lstStyle/>
        <a:p>
          <a:pPr rtl="0"/>
          <a:r>
            <a:rPr lang="it-IT" baseline="0" dirty="0" smtClean="0"/>
            <a:t>Regione Calabria.</a:t>
          </a:r>
          <a:endParaRPr lang="it-IT" dirty="0"/>
        </a:p>
      </dgm:t>
    </dgm:pt>
    <dgm:pt modelId="{5EBAD013-8473-3441-AF30-F9A124742846}" type="parTrans" cxnId="{1215A206-27EC-1A47-87D6-9A2DB120EA17}">
      <dgm:prSet/>
      <dgm:spPr/>
      <dgm:t>
        <a:bodyPr/>
        <a:lstStyle/>
        <a:p>
          <a:endParaRPr lang="it-IT"/>
        </a:p>
      </dgm:t>
    </dgm:pt>
    <dgm:pt modelId="{620FBEA4-BA45-9441-B11C-6C08EA541498}" type="sibTrans" cxnId="{1215A206-27EC-1A47-87D6-9A2DB120EA17}">
      <dgm:prSet/>
      <dgm:spPr/>
      <dgm:t>
        <a:bodyPr/>
        <a:lstStyle/>
        <a:p>
          <a:endParaRPr lang="it-IT"/>
        </a:p>
      </dgm:t>
    </dgm:pt>
    <dgm:pt modelId="{C236B47F-F35D-494C-84C2-01021E9EB4E6}" type="pres">
      <dgm:prSet presAssocID="{3DB1026B-249C-4749-853C-58AE0E339AA5}" presName="Name0" presStyleCnt="0">
        <dgm:presLayoutVars>
          <dgm:dir/>
          <dgm:animLvl val="lvl"/>
          <dgm:resizeHandles val="exact"/>
        </dgm:presLayoutVars>
      </dgm:prSet>
      <dgm:spPr/>
      <dgm:t>
        <a:bodyPr/>
        <a:lstStyle/>
        <a:p>
          <a:endParaRPr lang="it-IT"/>
        </a:p>
      </dgm:t>
    </dgm:pt>
    <dgm:pt modelId="{8F731BD7-1E3A-4D4D-922F-DFC9271555E8}" type="pres">
      <dgm:prSet presAssocID="{17BEFB1C-3A58-E54D-B2CB-B7A66122E12D}" presName="composite" presStyleCnt="0"/>
      <dgm:spPr/>
    </dgm:pt>
    <dgm:pt modelId="{4EE814D9-D63F-2541-8A3E-15A9295D8D61}" type="pres">
      <dgm:prSet presAssocID="{17BEFB1C-3A58-E54D-B2CB-B7A66122E12D}" presName="parTx" presStyleLbl="alignNode1" presStyleIdx="0" presStyleCnt="1">
        <dgm:presLayoutVars>
          <dgm:chMax val="0"/>
          <dgm:chPref val="0"/>
          <dgm:bulletEnabled val="1"/>
        </dgm:presLayoutVars>
      </dgm:prSet>
      <dgm:spPr/>
      <dgm:t>
        <a:bodyPr/>
        <a:lstStyle/>
        <a:p>
          <a:endParaRPr lang="it-IT"/>
        </a:p>
      </dgm:t>
    </dgm:pt>
    <dgm:pt modelId="{34193EFB-A956-F442-AD30-B10AB2B2F7C7}" type="pres">
      <dgm:prSet presAssocID="{17BEFB1C-3A58-E54D-B2CB-B7A66122E12D}" presName="desTx" presStyleLbl="alignAccFollowNode1" presStyleIdx="0" presStyleCnt="1">
        <dgm:presLayoutVars>
          <dgm:bulletEnabled val="1"/>
        </dgm:presLayoutVars>
      </dgm:prSet>
      <dgm:spPr/>
      <dgm:t>
        <a:bodyPr/>
        <a:lstStyle/>
        <a:p>
          <a:endParaRPr lang="it-IT"/>
        </a:p>
      </dgm:t>
    </dgm:pt>
  </dgm:ptLst>
  <dgm:cxnLst>
    <dgm:cxn modelId="{FA084016-6CA2-7549-B290-2C0DE8FE1C86}" srcId="{17BEFB1C-3A58-E54D-B2CB-B7A66122E12D}" destId="{33557887-FD06-584B-8AA1-BA972A3B4CC8}" srcOrd="0" destOrd="0" parTransId="{11D1EDB8-8DD6-F642-A220-D0F67418D429}" sibTransId="{293F82D1-A89E-0D4A-B87B-EC5080C1E719}"/>
    <dgm:cxn modelId="{4207816F-5808-6E4F-9EA3-A55FDD18D5EB}" type="presOf" srcId="{33557887-FD06-584B-8AA1-BA972A3B4CC8}" destId="{34193EFB-A956-F442-AD30-B10AB2B2F7C7}" srcOrd="0" destOrd="0" presId="urn:microsoft.com/office/officeart/2005/8/layout/hList1"/>
    <dgm:cxn modelId="{42F54217-8641-B249-AAE1-3C3F03351CCA}" type="presOf" srcId="{9C3AABCB-B641-4D45-8C71-B9487B74B6DC}" destId="{34193EFB-A956-F442-AD30-B10AB2B2F7C7}" srcOrd="0" destOrd="2" presId="urn:microsoft.com/office/officeart/2005/8/layout/hList1"/>
    <dgm:cxn modelId="{0AAA2B7A-782C-2E4E-A3AF-95019625110B}" srcId="{17BEFB1C-3A58-E54D-B2CB-B7A66122E12D}" destId="{1BADD744-A2A5-254E-AFE2-65EB1BD76A17}" srcOrd="1" destOrd="0" parTransId="{7CB27A14-6B67-B84E-838D-A4893AE0B45B}" sibTransId="{970B55CE-1992-1849-8006-6C32BD9B3EC0}"/>
    <dgm:cxn modelId="{156C7B92-C8E1-684B-AF03-9435C47A9364}" srcId="{3DB1026B-249C-4749-853C-58AE0E339AA5}" destId="{17BEFB1C-3A58-E54D-B2CB-B7A66122E12D}" srcOrd="0" destOrd="0" parTransId="{B65071D8-CFD7-CD46-AAA4-A2659BED5418}" sibTransId="{B0CB824B-CE41-7E43-B498-5E726A215B1F}"/>
    <dgm:cxn modelId="{1CFFD2F7-4331-AE46-9406-0931F19E170F}" type="presOf" srcId="{1BADD744-A2A5-254E-AFE2-65EB1BD76A17}" destId="{34193EFB-A956-F442-AD30-B10AB2B2F7C7}" srcOrd="0" destOrd="1" presId="urn:microsoft.com/office/officeart/2005/8/layout/hList1"/>
    <dgm:cxn modelId="{975A5276-3086-4F45-8C2C-E0137295D229}" type="presOf" srcId="{17BEFB1C-3A58-E54D-B2CB-B7A66122E12D}" destId="{4EE814D9-D63F-2541-8A3E-15A9295D8D61}" srcOrd="0" destOrd="0" presId="urn:microsoft.com/office/officeart/2005/8/layout/hList1"/>
    <dgm:cxn modelId="{1215A206-27EC-1A47-87D6-9A2DB120EA17}" srcId="{17BEFB1C-3A58-E54D-B2CB-B7A66122E12D}" destId="{9C3AABCB-B641-4D45-8C71-B9487B74B6DC}" srcOrd="2" destOrd="0" parTransId="{5EBAD013-8473-3441-AF30-F9A124742846}" sibTransId="{620FBEA4-BA45-9441-B11C-6C08EA541498}"/>
    <dgm:cxn modelId="{CD5ACAE2-2A57-684F-98BA-507E22E55B54}" type="presOf" srcId="{3DB1026B-249C-4749-853C-58AE0E339AA5}" destId="{C236B47F-F35D-494C-84C2-01021E9EB4E6}" srcOrd="0" destOrd="0" presId="urn:microsoft.com/office/officeart/2005/8/layout/hList1"/>
    <dgm:cxn modelId="{C04F936F-9592-EB40-891C-1D597AD112F3}" type="presParOf" srcId="{C236B47F-F35D-494C-84C2-01021E9EB4E6}" destId="{8F731BD7-1E3A-4D4D-922F-DFC9271555E8}" srcOrd="0" destOrd="0" presId="urn:microsoft.com/office/officeart/2005/8/layout/hList1"/>
    <dgm:cxn modelId="{CE2AD296-FFB9-3445-8456-4ABA1302DB67}" type="presParOf" srcId="{8F731BD7-1E3A-4D4D-922F-DFC9271555E8}" destId="{4EE814D9-D63F-2541-8A3E-15A9295D8D61}" srcOrd="0" destOrd="0" presId="urn:microsoft.com/office/officeart/2005/8/layout/hList1"/>
    <dgm:cxn modelId="{3F3C4678-E53F-1542-B241-6F52F1DFE089}" type="presParOf" srcId="{8F731BD7-1E3A-4D4D-922F-DFC9271555E8}" destId="{34193EFB-A956-F442-AD30-B10AB2B2F7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9676F7-7886-4B38-B8FA-CEE95624CB4E}"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it-IT"/>
        </a:p>
      </dgm:t>
    </dgm:pt>
    <dgm:pt modelId="{78F0C443-1556-4549-AFC6-BCF6D0A4B5AF}">
      <dgm:prSet phldrT="[Testo]"/>
      <dgm:spPr/>
      <dgm:t>
        <a:bodyPr/>
        <a:lstStyle/>
        <a:p>
          <a:r>
            <a:rPr lang="it-IT" dirty="0" smtClean="0"/>
            <a:t>Obiettivi strategici (3)</a:t>
          </a:r>
          <a:endParaRPr lang="it-IT" dirty="0"/>
        </a:p>
      </dgm:t>
    </dgm:pt>
    <dgm:pt modelId="{6190016D-A5B1-4577-AF1D-CA5A5FA3DC6A}" type="parTrans" cxnId="{CDB076D0-2BCA-44F6-A365-973FF9BBB849}">
      <dgm:prSet/>
      <dgm:spPr/>
      <dgm:t>
        <a:bodyPr/>
        <a:lstStyle/>
        <a:p>
          <a:endParaRPr lang="it-IT"/>
        </a:p>
      </dgm:t>
    </dgm:pt>
    <dgm:pt modelId="{3E07DFFC-8F0A-4473-B000-9CFEB909CEAA}" type="sibTrans" cxnId="{CDB076D0-2BCA-44F6-A365-973FF9BBB849}">
      <dgm:prSet/>
      <dgm:spPr/>
      <dgm:t>
        <a:bodyPr/>
        <a:lstStyle/>
        <a:p>
          <a:endParaRPr lang="it-IT"/>
        </a:p>
      </dgm:t>
    </dgm:pt>
    <dgm:pt modelId="{A2DB24F6-C719-4061-A0FA-AD314E6B1892}">
      <dgm:prSet phldrT="[Testo]"/>
      <dgm:spPr/>
      <dgm:t>
        <a:bodyPr/>
        <a:lstStyle/>
        <a:p>
          <a:r>
            <a:rPr lang="it-IT" dirty="0" smtClean="0"/>
            <a:t>Obiettivi Operativi (9)</a:t>
          </a:r>
          <a:endParaRPr lang="it-IT" dirty="0"/>
        </a:p>
      </dgm:t>
    </dgm:pt>
    <dgm:pt modelId="{B19E773F-5570-4E25-80E7-011143F0FDE7}" type="parTrans" cxnId="{0D37E8FD-2C08-4420-B495-F28C3622DD39}">
      <dgm:prSet/>
      <dgm:spPr/>
      <dgm:t>
        <a:bodyPr/>
        <a:lstStyle/>
        <a:p>
          <a:endParaRPr lang="it-IT"/>
        </a:p>
      </dgm:t>
    </dgm:pt>
    <dgm:pt modelId="{D67F8048-3C28-4B72-96A7-A678803E7F69}" type="sibTrans" cxnId="{0D37E8FD-2C08-4420-B495-F28C3622DD39}">
      <dgm:prSet/>
      <dgm:spPr/>
      <dgm:t>
        <a:bodyPr/>
        <a:lstStyle/>
        <a:p>
          <a:endParaRPr lang="it-IT"/>
        </a:p>
      </dgm:t>
    </dgm:pt>
    <dgm:pt modelId="{B76768D9-6040-4940-82BC-1E63D05CB7A3}">
      <dgm:prSet/>
      <dgm:spPr/>
      <dgm:t>
        <a:bodyPr/>
        <a:lstStyle/>
        <a:p>
          <a:r>
            <a:rPr lang="it-IT" dirty="0" smtClean="0"/>
            <a:t>Indicatori (</a:t>
          </a:r>
          <a:r>
            <a:rPr lang="it-IT" dirty="0" smtClean="0"/>
            <a:t>24)</a:t>
          </a:r>
          <a:r>
            <a:rPr lang="it-IT" dirty="0" smtClean="0"/>
            <a:t>, con Target e Fonte</a:t>
          </a:r>
          <a:endParaRPr lang="it-IT" dirty="0"/>
        </a:p>
      </dgm:t>
    </dgm:pt>
    <dgm:pt modelId="{2E35F50B-71BC-4C7B-B6C0-8878908A1899}" type="parTrans" cxnId="{54B472AD-CAA5-4A47-8902-7CF6500F2F7C}">
      <dgm:prSet/>
      <dgm:spPr/>
      <dgm:t>
        <a:bodyPr/>
        <a:lstStyle/>
        <a:p>
          <a:endParaRPr lang="it-IT"/>
        </a:p>
      </dgm:t>
    </dgm:pt>
    <dgm:pt modelId="{96E79353-C54F-4425-9628-0C55CE7C5B36}" type="sibTrans" cxnId="{54B472AD-CAA5-4A47-8902-7CF6500F2F7C}">
      <dgm:prSet/>
      <dgm:spPr/>
      <dgm:t>
        <a:bodyPr/>
        <a:lstStyle/>
        <a:p>
          <a:endParaRPr lang="it-IT"/>
        </a:p>
      </dgm:t>
    </dgm:pt>
    <dgm:pt modelId="{15CD151F-C9BE-4326-9651-EC281E43B1AB}">
      <dgm:prSet/>
      <dgm:spPr/>
      <dgm:t>
        <a:bodyPr/>
        <a:lstStyle/>
        <a:p>
          <a:r>
            <a:rPr lang="it-IT" dirty="0" smtClean="0"/>
            <a:t>Strutture (4) ed Uffici (12) coinvolte e </a:t>
          </a:r>
          <a:r>
            <a:rPr lang="it-IT" dirty="0" smtClean="0"/>
            <a:t>relativo peso %</a:t>
          </a:r>
          <a:endParaRPr lang="it-IT" dirty="0"/>
        </a:p>
      </dgm:t>
    </dgm:pt>
    <dgm:pt modelId="{4081E774-BF76-45B6-BFC3-BE688F68D41B}" type="parTrans" cxnId="{73CAF666-BB6F-4F90-9B55-39B9954C87B3}">
      <dgm:prSet/>
      <dgm:spPr/>
      <dgm:t>
        <a:bodyPr/>
        <a:lstStyle/>
        <a:p>
          <a:endParaRPr lang="it-IT"/>
        </a:p>
      </dgm:t>
    </dgm:pt>
    <dgm:pt modelId="{80EE0796-187E-409E-8DDB-2AB8B8268FB5}" type="sibTrans" cxnId="{73CAF666-BB6F-4F90-9B55-39B9954C87B3}">
      <dgm:prSet/>
      <dgm:spPr/>
      <dgm:t>
        <a:bodyPr/>
        <a:lstStyle/>
        <a:p>
          <a:endParaRPr lang="it-IT"/>
        </a:p>
      </dgm:t>
    </dgm:pt>
    <dgm:pt modelId="{C91CD50E-13D2-4F22-946E-AF6DCE78A27B}" type="pres">
      <dgm:prSet presAssocID="{BD9676F7-7886-4B38-B8FA-CEE95624CB4E}" presName="mainComposite" presStyleCnt="0">
        <dgm:presLayoutVars>
          <dgm:chPref val="1"/>
          <dgm:dir/>
          <dgm:animOne val="branch"/>
          <dgm:animLvl val="lvl"/>
          <dgm:resizeHandles val="exact"/>
        </dgm:presLayoutVars>
      </dgm:prSet>
      <dgm:spPr/>
      <dgm:t>
        <a:bodyPr/>
        <a:lstStyle/>
        <a:p>
          <a:endParaRPr lang="it-IT"/>
        </a:p>
      </dgm:t>
    </dgm:pt>
    <dgm:pt modelId="{EC620D16-C1AE-40C4-8259-329C2F051B32}" type="pres">
      <dgm:prSet presAssocID="{BD9676F7-7886-4B38-B8FA-CEE95624CB4E}" presName="hierFlow" presStyleCnt="0"/>
      <dgm:spPr/>
    </dgm:pt>
    <dgm:pt modelId="{333F4D82-6993-4936-80C7-A8EEB9308FED}" type="pres">
      <dgm:prSet presAssocID="{BD9676F7-7886-4B38-B8FA-CEE95624CB4E}" presName="hierChild1" presStyleCnt="0">
        <dgm:presLayoutVars>
          <dgm:chPref val="1"/>
          <dgm:animOne val="branch"/>
          <dgm:animLvl val="lvl"/>
        </dgm:presLayoutVars>
      </dgm:prSet>
      <dgm:spPr/>
    </dgm:pt>
    <dgm:pt modelId="{A8A5649E-6B16-49EF-9E04-3344EB4400D5}" type="pres">
      <dgm:prSet presAssocID="{78F0C443-1556-4549-AFC6-BCF6D0A4B5AF}" presName="Name17" presStyleCnt="0"/>
      <dgm:spPr/>
    </dgm:pt>
    <dgm:pt modelId="{5F244E9F-3C65-4725-8A2C-3BA392496F0D}" type="pres">
      <dgm:prSet presAssocID="{78F0C443-1556-4549-AFC6-BCF6D0A4B5AF}" presName="level1Shape" presStyleLbl="node0" presStyleIdx="0" presStyleCnt="1" custScaleX="82876" custScaleY="67764" custLinFactNeighborX="-5441" custLinFactNeighborY="62426">
        <dgm:presLayoutVars>
          <dgm:chPref val="3"/>
        </dgm:presLayoutVars>
      </dgm:prSet>
      <dgm:spPr/>
      <dgm:t>
        <a:bodyPr/>
        <a:lstStyle/>
        <a:p>
          <a:endParaRPr lang="it-IT"/>
        </a:p>
      </dgm:t>
    </dgm:pt>
    <dgm:pt modelId="{857C03AC-0D89-4475-8E3C-AB7DC4AB8989}" type="pres">
      <dgm:prSet presAssocID="{78F0C443-1556-4549-AFC6-BCF6D0A4B5AF}" presName="hierChild2" presStyleCnt="0"/>
      <dgm:spPr/>
    </dgm:pt>
    <dgm:pt modelId="{5D5F1A98-F290-4E7F-A5D2-9843E0FAC634}" type="pres">
      <dgm:prSet presAssocID="{B19E773F-5570-4E25-80E7-011143F0FDE7}" presName="Name25" presStyleLbl="parChTrans1D2" presStyleIdx="0" presStyleCnt="1"/>
      <dgm:spPr/>
      <dgm:t>
        <a:bodyPr/>
        <a:lstStyle/>
        <a:p>
          <a:endParaRPr lang="it-IT"/>
        </a:p>
      </dgm:t>
    </dgm:pt>
    <dgm:pt modelId="{1BB4C9F5-32BC-4935-856F-55996432001D}" type="pres">
      <dgm:prSet presAssocID="{B19E773F-5570-4E25-80E7-011143F0FDE7}" presName="connTx" presStyleLbl="parChTrans1D2" presStyleIdx="0" presStyleCnt="1"/>
      <dgm:spPr/>
      <dgm:t>
        <a:bodyPr/>
        <a:lstStyle/>
        <a:p>
          <a:endParaRPr lang="it-IT"/>
        </a:p>
      </dgm:t>
    </dgm:pt>
    <dgm:pt modelId="{2F9E5112-587A-4FE8-9AD3-12EC890983C6}" type="pres">
      <dgm:prSet presAssocID="{A2DB24F6-C719-4061-A0FA-AD314E6B1892}" presName="Name30" presStyleCnt="0"/>
      <dgm:spPr/>
    </dgm:pt>
    <dgm:pt modelId="{79509887-CB69-4482-A1BC-2DFE04511A06}" type="pres">
      <dgm:prSet presAssocID="{A2DB24F6-C719-4061-A0FA-AD314E6B1892}" presName="level2Shape" presStyleLbl="node2" presStyleIdx="0" presStyleCnt="1" custScaleX="86712" custScaleY="72441" custLinFactNeighborX="-25960" custLinFactNeighborY="62426"/>
      <dgm:spPr/>
      <dgm:t>
        <a:bodyPr/>
        <a:lstStyle/>
        <a:p>
          <a:endParaRPr lang="it-IT"/>
        </a:p>
      </dgm:t>
    </dgm:pt>
    <dgm:pt modelId="{503735CB-D8BB-47AC-9A1A-4FADFF2AA58D}" type="pres">
      <dgm:prSet presAssocID="{A2DB24F6-C719-4061-A0FA-AD314E6B1892}" presName="hierChild3" presStyleCnt="0"/>
      <dgm:spPr/>
    </dgm:pt>
    <dgm:pt modelId="{F1699CC2-FDA0-4388-9468-EE79D2DAE2ED}" type="pres">
      <dgm:prSet presAssocID="{2E35F50B-71BC-4C7B-B6C0-8878908A1899}" presName="Name25" presStyleLbl="parChTrans1D3" presStyleIdx="0" presStyleCnt="2"/>
      <dgm:spPr/>
      <dgm:t>
        <a:bodyPr/>
        <a:lstStyle/>
        <a:p>
          <a:endParaRPr lang="it-IT"/>
        </a:p>
      </dgm:t>
    </dgm:pt>
    <dgm:pt modelId="{0D9F4FAA-34F4-465A-9237-CCEEB7CC46AA}" type="pres">
      <dgm:prSet presAssocID="{2E35F50B-71BC-4C7B-B6C0-8878908A1899}" presName="connTx" presStyleLbl="parChTrans1D3" presStyleIdx="0" presStyleCnt="2"/>
      <dgm:spPr/>
      <dgm:t>
        <a:bodyPr/>
        <a:lstStyle/>
        <a:p>
          <a:endParaRPr lang="it-IT"/>
        </a:p>
      </dgm:t>
    </dgm:pt>
    <dgm:pt modelId="{EA646E75-6F3C-4B6D-A42A-E97FC834CDEC}" type="pres">
      <dgm:prSet presAssocID="{B76768D9-6040-4940-82BC-1E63D05CB7A3}" presName="Name30" presStyleCnt="0"/>
      <dgm:spPr/>
    </dgm:pt>
    <dgm:pt modelId="{39B238D7-DD9A-4699-8CD7-8E52CF0DFD7A}" type="pres">
      <dgm:prSet presAssocID="{B76768D9-6040-4940-82BC-1E63D05CB7A3}" presName="level2Shape" presStyleLbl="node3" presStyleIdx="0" presStyleCnt="2" custScaleX="86562" custScaleY="71830" custLinFactNeighborX="-35047" custLinFactNeighborY="51028"/>
      <dgm:spPr/>
      <dgm:t>
        <a:bodyPr/>
        <a:lstStyle/>
        <a:p>
          <a:endParaRPr lang="it-IT"/>
        </a:p>
      </dgm:t>
    </dgm:pt>
    <dgm:pt modelId="{1A516413-B64C-4266-8EEB-E3565265642C}" type="pres">
      <dgm:prSet presAssocID="{B76768D9-6040-4940-82BC-1E63D05CB7A3}" presName="hierChild3" presStyleCnt="0"/>
      <dgm:spPr/>
    </dgm:pt>
    <dgm:pt modelId="{499A2C15-7165-4B0E-8787-65BB663FAE2E}" type="pres">
      <dgm:prSet presAssocID="{4081E774-BF76-45B6-BFC3-BE688F68D41B}" presName="Name25" presStyleLbl="parChTrans1D3" presStyleIdx="1" presStyleCnt="2"/>
      <dgm:spPr/>
      <dgm:t>
        <a:bodyPr/>
        <a:lstStyle/>
        <a:p>
          <a:endParaRPr lang="it-IT"/>
        </a:p>
      </dgm:t>
    </dgm:pt>
    <dgm:pt modelId="{66B614D6-6B6D-4065-89F2-E953C681AC86}" type="pres">
      <dgm:prSet presAssocID="{4081E774-BF76-45B6-BFC3-BE688F68D41B}" presName="connTx" presStyleLbl="parChTrans1D3" presStyleIdx="1" presStyleCnt="2"/>
      <dgm:spPr/>
      <dgm:t>
        <a:bodyPr/>
        <a:lstStyle/>
        <a:p>
          <a:endParaRPr lang="it-IT"/>
        </a:p>
      </dgm:t>
    </dgm:pt>
    <dgm:pt modelId="{AF0DC4FA-FE61-485C-B570-A492AA409D7F}" type="pres">
      <dgm:prSet presAssocID="{15CD151F-C9BE-4326-9651-EC281E43B1AB}" presName="Name30" presStyleCnt="0"/>
      <dgm:spPr/>
    </dgm:pt>
    <dgm:pt modelId="{7312BE68-C625-4976-A163-1BA91CC6D528}" type="pres">
      <dgm:prSet presAssocID="{15CD151F-C9BE-4326-9651-EC281E43B1AB}" presName="level2Shape" presStyleLbl="node3" presStyleIdx="1" presStyleCnt="2" custScaleX="87264" custScaleY="72250" custLinFactNeighborX="-35047" custLinFactNeighborY="74735"/>
      <dgm:spPr/>
      <dgm:t>
        <a:bodyPr/>
        <a:lstStyle/>
        <a:p>
          <a:endParaRPr lang="it-IT"/>
        </a:p>
      </dgm:t>
    </dgm:pt>
    <dgm:pt modelId="{0875C62F-1BCC-4209-9747-241557B6C5DC}" type="pres">
      <dgm:prSet presAssocID="{15CD151F-C9BE-4326-9651-EC281E43B1AB}" presName="hierChild3" presStyleCnt="0"/>
      <dgm:spPr/>
    </dgm:pt>
    <dgm:pt modelId="{FDA71E66-D902-49C5-993F-098F07A3F310}" type="pres">
      <dgm:prSet presAssocID="{BD9676F7-7886-4B38-B8FA-CEE95624CB4E}" presName="bgShapesFlow" presStyleCnt="0"/>
      <dgm:spPr/>
    </dgm:pt>
  </dgm:ptLst>
  <dgm:cxnLst>
    <dgm:cxn modelId="{13C89B6A-6596-CE4A-85C5-9DFD2BBDF52C}" type="presOf" srcId="{B19E773F-5570-4E25-80E7-011143F0FDE7}" destId="{1BB4C9F5-32BC-4935-856F-55996432001D}" srcOrd="1" destOrd="0" presId="urn:microsoft.com/office/officeart/2005/8/layout/hierarchy5"/>
    <dgm:cxn modelId="{330EA751-95D7-9345-A839-E4D22E292C3C}" type="presOf" srcId="{2E35F50B-71BC-4C7B-B6C0-8878908A1899}" destId="{0D9F4FAA-34F4-465A-9237-CCEEB7CC46AA}" srcOrd="1" destOrd="0" presId="urn:microsoft.com/office/officeart/2005/8/layout/hierarchy5"/>
    <dgm:cxn modelId="{73CAF666-BB6F-4F90-9B55-39B9954C87B3}" srcId="{A2DB24F6-C719-4061-A0FA-AD314E6B1892}" destId="{15CD151F-C9BE-4326-9651-EC281E43B1AB}" srcOrd="1" destOrd="0" parTransId="{4081E774-BF76-45B6-BFC3-BE688F68D41B}" sibTransId="{80EE0796-187E-409E-8DDB-2AB8B8268FB5}"/>
    <dgm:cxn modelId="{CDB076D0-2BCA-44F6-A365-973FF9BBB849}" srcId="{BD9676F7-7886-4B38-B8FA-CEE95624CB4E}" destId="{78F0C443-1556-4549-AFC6-BCF6D0A4B5AF}" srcOrd="0" destOrd="0" parTransId="{6190016D-A5B1-4577-AF1D-CA5A5FA3DC6A}" sibTransId="{3E07DFFC-8F0A-4473-B000-9CFEB909CEAA}"/>
    <dgm:cxn modelId="{8AF5DF94-80D3-9547-A9DC-4277B071F0FA}" type="presOf" srcId="{B19E773F-5570-4E25-80E7-011143F0FDE7}" destId="{5D5F1A98-F290-4E7F-A5D2-9843E0FAC634}" srcOrd="0" destOrd="0" presId="urn:microsoft.com/office/officeart/2005/8/layout/hierarchy5"/>
    <dgm:cxn modelId="{7583D12D-430F-6D4A-A1BB-DD20F3843B87}" type="presOf" srcId="{B76768D9-6040-4940-82BC-1E63D05CB7A3}" destId="{39B238D7-DD9A-4699-8CD7-8E52CF0DFD7A}" srcOrd="0" destOrd="0" presId="urn:microsoft.com/office/officeart/2005/8/layout/hierarchy5"/>
    <dgm:cxn modelId="{FA0B544C-3B61-D24B-AC2D-4279B6CCE9DC}" type="presOf" srcId="{78F0C443-1556-4549-AFC6-BCF6D0A4B5AF}" destId="{5F244E9F-3C65-4725-8A2C-3BA392496F0D}" srcOrd="0" destOrd="0" presId="urn:microsoft.com/office/officeart/2005/8/layout/hierarchy5"/>
    <dgm:cxn modelId="{087F4CDC-EB16-1A43-ABEC-1FDC3484851D}" type="presOf" srcId="{4081E774-BF76-45B6-BFC3-BE688F68D41B}" destId="{66B614D6-6B6D-4065-89F2-E953C681AC86}" srcOrd="1" destOrd="0" presId="urn:microsoft.com/office/officeart/2005/8/layout/hierarchy5"/>
    <dgm:cxn modelId="{34C4C444-B07C-3F47-A7D8-63D106D14F06}" type="presOf" srcId="{2E35F50B-71BC-4C7B-B6C0-8878908A1899}" destId="{F1699CC2-FDA0-4388-9468-EE79D2DAE2ED}" srcOrd="0" destOrd="0" presId="urn:microsoft.com/office/officeart/2005/8/layout/hierarchy5"/>
    <dgm:cxn modelId="{608516E8-94B6-1345-9DA3-AF5A9CCCC591}" type="presOf" srcId="{BD9676F7-7886-4B38-B8FA-CEE95624CB4E}" destId="{C91CD50E-13D2-4F22-946E-AF6DCE78A27B}" srcOrd="0" destOrd="0" presId="urn:microsoft.com/office/officeart/2005/8/layout/hierarchy5"/>
    <dgm:cxn modelId="{54B472AD-CAA5-4A47-8902-7CF6500F2F7C}" srcId="{A2DB24F6-C719-4061-A0FA-AD314E6B1892}" destId="{B76768D9-6040-4940-82BC-1E63D05CB7A3}" srcOrd="0" destOrd="0" parTransId="{2E35F50B-71BC-4C7B-B6C0-8878908A1899}" sibTransId="{96E79353-C54F-4425-9628-0C55CE7C5B36}"/>
    <dgm:cxn modelId="{C2700A52-02B1-2F41-950A-D72AD479E6A3}" type="presOf" srcId="{A2DB24F6-C719-4061-A0FA-AD314E6B1892}" destId="{79509887-CB69-4482-A1BC-2DFE04511A06}" srcOrd="0" destOrd="0" presId="urn:microsoft.com/office/officeart/2005/8/layout/hierarchy5"/>
    <dgm:cxn modelId="{0D37E8FD-2C08-4420-B495-F28C3622DD39}" srcId="{78F0C443-1556-4549-AFC6-BCF6D0A4B5AF}" destId="{A2DB24F6-C719-4061-A0FA-AD314E6B1892}" srcOrd="0" destOrd="0" parTransId="{B19E773F-5570-4E25-80E7-011143F0FDE7}" sibTransId="{D67F8048-3C28-4B72-96A7-A678803E7F69}"/>
    <dgm:cxn modelId="{B3D16D34-C1EC-4844-8A56-533CA50F7C26}" type="presOf" srcId="{4081E774-BF76-45B6-BFC3-BE688F68D41B}" destId="{499A2C15-7165-4B0E-8787-65BB663FAE2E}" srcOrd="0" destOrd="0" presId="urn:microsoft.com/office/officeart/2005/8/layout/hierarchy5"/>
    <dgm:cxn modelId="{7626F68E-D702-F746-A833-DAC7251BC8E0}" type="presOf" srcId="{15CD151F-C9BE-4326-9651-EC281E43B1AB}" destId="{7312BE68-C625-4976-A163-1BA91CC6D528}" srcOrd="0" destOrd="0" presId="urn:microsoft.com/office/officeart/2005/8/layout/hierarchy5"/>
    <dgm:cxn modelId="{3F7B983F-F6B7-9943-8B16-15279091FC80}" type="presParOf" srcId="{C91CD50E-13D2-4F22-946E-AF6DCE78A27B}" destId="{EC620D16-C1AE-40C4-8259-329C2F051B32}" srcOrd="0" destOrd="0" presId="urn:microsoft.com/office/officeart/2005/8/layout/hierarchy5"/>
    <dgm:cxn modelId="{6CB057AA-0DC6-F04E-A706-6A4A58AA7AA4}" type="presParOf" srcId="{EC620D16-C1AE-40C4-8259-329C2F051B32}" destId="{333F4D82-6993-4936-80C7-A8EEB9308FED}" srcOrd="0" destOrd="0" presId="urn:microsoft.com/office/officeart/2005/8/layout/hierarchy5"/>
    <dgm:cxn modelId="{27061082-8BA2-464D-A4E5-1D115919F9A0}" type="presParOf" srcId="{333F4D82-6993-4936-80C7-A8EEB9308FED}" destId="{A8A5649E-6B16-49EF-9E04-3344EB4400D5}" srcOrd="0" destOrd="0" presId="urn:microsoft.com/office/officeart/2005/8/layout/hierarchy5"/>
    <dgm:cxn modelId="{23671006-460F-AB44-B063-6E26B68C5036}" type="presParOf" srcId="{A8A5649E-6B16-49EF-9E04-3344EB4400D5}" destId="{5F244E9F-3C65-4725-8A2C-3BA392496F0D}" srcOrd="0" destOrd="0" presId="urn:microsoft.com/office/officeart/2005/8/layout/hierarchy5"/>
    <dgm:cxn modelId="{093D70B7-1633-BF42-B212-E73E5D9FCF02}" type="presParOf" srcId="{A8A5649E-6B16-49EF-9E04-3344EB4400D5}" destId="{857C03AC-0D89-4475-8E3C-AB7DC4AB8989}" srcOrd="1" destOrd="0" presId="urn:microsoft.com/office/officeart/2005/8/layout/hierarchy5"/>
    <dgm:cxn modelId="{FD8304F5-A92B-944E-8EEB-16C7E3C8F329}" type="presParOf" srcId="{857C03AC-0D89-4475-8E3C-AB7DC4AB8989}" destId="{5D5F1A98-F290-4E7F-A5D2-9843E0FAC634}" srcOrd="0" destOrd="0" presId="urn:microsoft.com/office/officeart/2005/8/layout/hierarchy5"/>
    <dgm:cxn modelId="{D82187A2-38B5-4F47-BEFB-61992EF6442F}" type="presParOf" srcId="{5D5F1A98-F290-4E7F-A5D2-9843E0FAC634}" destId="{1BB4C9F5-32BC-4935-856F-55996432001D}" srcOrd="0" destOrd="0" presId="urn:microsoft.com/office/officeart/2005/8/layout/hierarchy5"/>
    <dgm:cxn modelId="{22D42365-F8D8-2E4C-9AE5-73A035DD3AB6}" type="presParOf" srcId="{857C03AC-0D89-4475-8E3C-AB7DC4AB8989}" destId="{2F9E5112-587A-4FE8-9AD3-12EC890983C6}" srcOrd="1" destOrd="0" presId="urn:microsoft.com/office/officeart/2005/8/layout/hierarchy5"/>
    <dgm:cxn modelId="{39AE145D-85EF-6549-87E8-92CE6B475A79}" type="presParOf" srcId="{2F9E5112-587A-4FE8-9AD3-12EC890983C6}" destId="{79509887-CB69-4482-A1BC-2DFE04511A06}" srcOrd="0" destOrd="0" presId="urn:microsoft.com/office/officeart/2005/8/layout/hierarchy5"/>
    <dgm:cxn modelId="{55B9C40B-240E-F948-8D53-95DFF45C8026}" type="presParOf" srcId="{2F9E5112-587A-4FE8-9AD3-12EC890983C6}" destId="{503735CB-D8BB-47AC-9A1A-4FADFF2AA58D}" srcOrd="1" destOrd="0" presId="urn:microsoft.com/office/officeart/2005/8/layout/hierarchy5"/>
    <dgm:cxn modelId="{361D0A9E-4D48-9845-A9CD-9AEA3D9126FA}" type="presParOf" srcId="{503735CB-D8BB-47AC-9A1A-4FADFF2AA58D}" destId="{F1699CC2-FDA0-4388-9468-EE79D2DAE2ED}" srcOrd="0" destOrd="0" presId="urn:microsoft.com/office/officeart/2005/8/layout/hierarchy5"/>
    <dgm:cxn modelId="{B2C9CDD1-2CE0-A64D-9A23-05F3E80DE002}" type="presParOf" srcId="{F1699CC2-FDA0-4388-9468-EE79D2DAE2ED}" destId="{0D9F4FAA-34F4-465A-9237-CCEEB7CC46AA}" srcOrd="0" destOrd="0" presId="urn:microsoft.com/office/officeart/2005/8/layout/hierarchy5"/>
    <dgm:cxn modelId="{621E93E7-2E00-DC4D-84F8-9A1D2D69F6A5}" type="presParOf" srcId="{503735CB-D8BB-47AC-9A1A-4FADFF2AA58D}" destId="{EA646E75-6F3C-4B6D-A42A-E97FC834CDEC}" srcOrd="1" destOrd="0" presId="urn:microsoft.com/office/officeart/2005/8/layout/hierarchy5"/>
    <dgm:cxn modelId="{AAFB5438-8FD6-BB48-B980-0EC446F12DA7}" type="presParOf" srcId="{EA646E75-6F3C-4B6D-A42A-E97FC834CDEC}" destId="{39B238D7-DD9A-4699-8CD7-8E52CF0DFD7A}" srcOrd="0" destOrd="0" presId="urn:microsoft.com/office/officeart/2005/8/layout/hierarchy5"/>
    <dgm:cxn modelId="{569E5C54-CE0D-D943-BE43-1B506A9E02A7}" type="presParOf" srcId="{EA646E75-6F3C-4B6D-A42A-E97FC834CDEC}" destId="{1A516413-B64C-4266-8EEB-E3565265642C}" srcOrd="1" destOrd="0" presId="urn:microsoft.com/office/officeart/2005/8/layout/hierarchy5"/>
    <dgm:cxn modelId="{0A15C55A-03B0-1F47-9E18-48FA0AE498B1}" type="presParOf" srcId="{503735CB-D8BB-47AC-9A1A-4FADFF2AA58D}" destId="{499A2C15-7165-4B0E-8787-65BB663FAE2E}" srcOrd="2" destOrd="0" presId="urn:microsoft.com/office/officeart/2005/8/layout/hierarchy5"/>
    <dgm:cxn modelId="{F6BE71EF-BE2C-764E-B628-9837D7BE4E75}" type="presParOf" srcId="{499A2C15-7165-4B0E-8787-65BB663FAE2E}" destId="{66B614D6-6B6D-4065-89F2-E953C681AC86}" srcOrd="0" destOrd="0" presId="urn:microsoft.com/office/officeart/2005/8/layout/hierarchy5"/>
    <dgm:cxn modelId="{5E6BC853-89FF-CC4D-A426-6C780A947CE0}" type="presParOf" srcId="{503735CB-D8BB-47AC-9A1A-4FADFF2AA58D}" destId="{AF0DC4FA-FE61-485C-B570-A492AA409D7F}" srcOrd="3" destOrd="0" presId="urn:microsoft.com/office/officeart/2005/8/layout/hierarchy5"/>
    <dgm:cxn modelId="{F4DAF6B5-D1DB-6F4B-9EBD-09F227793FAB}" type="presParOf" srcId="{AF0DC4FA-FE61-485C-B570-A492AA409D7F}" destId="{7312BE68-C625-4976-A163-1BA91CC6D528}" srcOrd="0" destOrd="0" presId="urn:microsoft.com/office/officeart/2005/8/layout/hierarchy5"/>
    <dgm:cxn modelId="{63C77227-49A1-6248-A868-3E505461834F}" type="presParOf" srcId="{AF0DC4FA-FE61-485C-B570-A492AA409D7F}" destId="{0875C62F-1BCC-4209-9747-241557B6C5DC}" srcOrd="1" destOrd="0" presId="urn:microsoft.com/office/officeart/2005/8/layout/hierarchy5"/>
    <dgm:cxn modelId="{8F8A6B82-2E60-EE48-AC10-31D369F73B7B}" type="presParOf" srcId="{C91CD50E-13D2-4F22-946E-AF6DCE78A27B}" destId="{FDA71E66-D902-49C5-993F-098F07A3F31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AA9F6-65E7-A541-AFD1-BA66D0B3681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8054D14C-81AA-F24F-A5ED-D989A12BC599}">
      <dgm:prSet/>
      <dgm:spPr/>
      <dgm:t>
        <a:bodyPr/>
        <a:lstStyle/>
        <a:p>
          <a:pPr rtl="0"/>
          <a:r>
            <a:rPr lang="it-IT" baseline="0" dirty="0" smtClean="0"/>
            <a:t>Gli obiettivi strategici dell’ARCEA riflettono la</a:t>
          </a:r>
          <a:r>
            <a:rPr lang="it-IT" i="1" baseline="0" dirty="0" smtClean="0"/>
            <a:t> </a:t>
          </a:r>
          <a:r>
            <a:rPr lang="it-IT" i="1" baseline="0" dirty="0" err="1" smtClean="0"/>
            <a:t>mission</a:t>
          </a:r>
          <a:r>
            <a:rPr lang="it-IT" baseline="0" dirty="0" smtClean="0"/>
            <a:t> dell’Organismo Pagatore che si colloca in posizione di punto di </a:t>
          </a:r>
          <a:r>
            <a:rPr lang="it-IT" b="1" baseline="0" dirty="0" smtClean="0"/>
            <a:t>raccordo fra Commissione Europea, Stato membro e Regione Calabria.</a:t>
          </a:r>
          <a:endParaRPr lang="it-IT" b="1" dirty="0"/>
        </a:p>
      </dgm:t>
    </dgm:pt>
    <dgm:pt modelId="{BDD5C145-D326-7041-8A7A-1AF83B972313}" type="parTrans" cxnId="{DC6F4274-5712-1449-BF19-7B2CD29CBB7E}">
      <dgm:prSet/>
      <dgm:spPr/>
      <dgm:t>
        <a:bodyPr/>
        <a:lstStyle/>
        <a:p>
          <a:endParaRPr lang="it-IT"/>
        </a:p>
      </dgm:t>
    </dgm:pt>
    <dgm:pt modelId="{A4CF580A-687E-D64A-953A-4D3130AC51E3}" type="sibTrans" cxnId="{DC6F4274-5712-1449-BF19-7B2CD29CBB7E}">
      <dgm:prSet/>
      <dgm:spPr/>
      <dgm:t>
        <a:bodyPr/>
        <a:lstStyle/>
        <a:p>
          <a:endParaRPr lang="it-IT"/>
        </a:p>
      </dgm:t>
    </dgm:pt>
    <dgm:pt modelId="{30AAF30D-2FE9-0540-B9AF-EE1A878C3C9D}">
      <dgm:prSet/>
      <dgm:spPr/>
      <dgm:t>
        <a:bodyPr/>
        <a:lstStyle/>
        <a:p>
          <a:pPr rtl="0"/>
          <a:r>
            <a:rPr lang="it-IT" baseline="0" dirty="0" smtClean="0"/>
            <a:t>Per tali ragioni, sono stati parzialmente confermati gli obiettivi strategici già individuati nel precedente Piano, al fine di consentirne il conseguimento in un orizzonte temporale adeguato rispetto alla loro rilevanza. </a:t>
          </a:r>
          <a:endParaRPr lang="it-IT" dirty="0"/>
        </a:p>
      </dgm:t>
    </dgm:pt>
    <dgm:pt modelId="{0C558BA8-EA01-7740-82A5-426D1D145299}" type="parTrans" cxnId="{4100275E-0937-EA43-BF87-6FA57F121A36}">
      <dgm:prSet/>
      <dgm:spPr/>
      <dgm:t>
        <a:bodyPr/>
        <a:lstStyle/>
        <a:p>
          <a:endParaRPr lang="it-IT"/>
        </a:p>
      </dgm:t>
    </dgm:pt>
    <dgm:pt modelId="{CC61F461-B12A-2043-BD3A-035C0272529C}" type="sibTrans" cxnId="{4100275E-0937-EA43-BF87-6FA57F121A36}">
      <dgm:prSet/>
      <dgm:spPr/>
      <dgm:t>
        <a:bodyPr/>
        <a:lstStyle/>
        <a:p>
          <a:endParaRPr lang="it-IT"/>
        </a:p>
      </dgm:t>
    </dgm:pt>
    <dgm:pt modelId="{52C370E7-9D4B-CA41-B9BB-6612E5E79052}">
      <dgm:prSet/>
      <dgm:spPr/>
      <dgm:t>
        <a:bodyPr/>
        <a:lstStyle/>
        <a:p>
          <a:pPr rtl="0"/>
          <a:r>
            <a:rPr lang="it-IT" baseline="0" dirty="0" smtClean="0"/>
            <a:t>Nello specifico, sono stati individuati i </a:t>
          </a:r>
          <a:r>
            <a:rPr lang="it-IT" b="1" baseline="0" dirty="0" smtClean="0"/>
            <a:t>tre obiettivi strategici</a:t>
          </a:r>
          <a:r>
            <a:rPr lang="it-IT" baseline="0" dirty="0" smtClean="0"/>
            <a:t>, coerenti con quanto prescritto dalla normativa comunitaria di riferimento che hanno riflessi immediati e tangibili nei confronti degli stakeholder dell’Agenzia </a:t>
          </a:r>
          <a:endParaRPr lang="it-IT" dirty="0"/>
        </a:p>
      </dgm:t>
    </dgm:pt>
    <dgm:pt modelId="{543D5295-C386-1241-BDEE-95A8F502DF7F}" type="parTrans" cxnId="{A021F068-49F8-004F-87EA-ACC3B6618BB8}">
      <dgm:prSet/>
      <dgm:spPr/>
      <dgm:t>
        <a:bodyPr/>
        <a:lstStyle/>
        <a:p>
          <a:endParaRPr lang="it-IT"/>
        </a:p>
      </dgm:t>
    </dgm:pt>
    <dgm:pt modelId="{43626E7C-2579-3C4A-BB12-7815DB017109}" type="sibTrans" cxnId="{A021F068-49F8-004F-87EA-ACC3B6618BB8}">
      <dgm:prSet/>
      <dgm:spPr/>
      <dgm:t>
        <a:bodyPr/>
        <a:lstStyle/>
        <a:p>
          <a:endParaRPr lang="it-IT"/>
        </a:p>
      </dgm:t>
    </dgm:pt>
    <dgm:pt modelId="{5F969A7F-1556-994B-BF0C-B3F971BBC0BF}" type="pres">
      <dgm:prSet presAssocID="{CFEAA9F6-65E7-A541-AFD1-BA66D0B36813}" presName="vert0" presStyleCnt="0">
        <dgm:presLayoutVars>
          <dgm:dir/>
          <dgm:animOne val="branch"/>
          <dgm:animLvl val="lvl"/>
        </dgm:presLayoutVars>
      </dgm:prSet>
      <dgm:spPr/>
      <dgm:t>
        <a:bodyPr/>
        <a:lstStyle/>
        <a:p>
          <a:endParaRPr lang="it-IT"/>
        </a:p>
      </dgm:t>
    </dgm:pt>
    <dgm:pt modelId="{0B9F645A-A7FB-7348-8F99-5DE446C9A7E0}" type="pres">
      <dgm:prSet presAssocID="{8054D14C-81AA-F24F-A5ED-D989A12BC599}" presName="thickLine" presStyleLbl="alignNode1" presStyleIdx="0" presStyleCnt="3"/>
      <dgm:spPr/>
    </dgm:pt>
    <dgm:pt modelId="{B7E5E10F-AE99-A744-819C-BB15A89961D4}" type="pres">
      <dgm:prSet presAssocID="{8054D14C-81AA-F24F-A5ED-D989A12BC599}" presName="horz1" presStyleCnt="0"/>
      <dgm:spPr/>
    </dgm:pt>
    <dgm:pt modelId="{147B64CC-3B8E-9D4C-9356-B5D00587B970}" type="pres">
      <dgm:prSet presAssocID="{8054D14C-81AA-F24F-A5ED-D989A12BC599}" presName="tx1" presStyleLbl="revTx" presStyleIdx="0" presStyleCnt="3"/>
      <dgm:spPr/>
      <dgm:t>
        <a:bodyPr/>
        <a:lstStyle/>
        <a:p>
          <a:endParaRPr lang="it-IT"/>
        </a:p>
      </dgm:t>
    </dgm:pt>
    <dgm:pt modelId="{BC2DE570-8C0C-2C4C-94FE-660B8456C39E}" type="pres">
      <dgm:prSet presAssocID="{8054D14C-81AA-F24F-A5ED-D989A12BC599}" presName="vert1" presStyleCnt="0"/>
      <dgm:spPr/>
    </dgm:pt>
    <dgm:pt modelId="{2E0E44C1-CF09-384C-B874-E7D951FC077D}" type="pres">
      <dgm:prSet presAssocID="{30AAF30D-2FE9-0540-B9AF-EE1A878C3C9D}" presName="thickLine" presStyleLbl="alignNode1" presStyleIdx="1" presStyleCnt="3"/>
      <dgm:spPr/>
    </dgm:pt>
    <dgm:pt modelId="{A25D0C04-997D-FF4C-944F-F4A37B7D68A0}" type="pres">
      <dgm:prSet presAssocID="{30AAF30D-2FE9-0540-B9AF-EE1A878C3C9D}" presName="horz1" presStyleCnt="0"/>
      <dgm:spPr/>
    </dgm:pt>
    <dgm:pt modelId="{480D4FC3-74A8-C144-90D1-353400D96B61}" type="pres">
      <dgm:prSet presAssocID="{30AAF30D-2FE9-0540-B9AF-EE1A878C3C9D}" presName="tx1" presStyleLbl="revTx" presStyleIdx="1" presStyleCnt="3"/>
      <dgm:spPr/>
      <dgm:t>
        <a:bodyPr/>
        <a:lstStyle/>
        <a:p>
          <a:endParaRPr lang="it-IT"/>
        </a:p>
      </dgm:t>
    </dgm:pt>
    <dgm:pt modelId="{EC09F042-2942-ED49-9EB0-A71833423C7D}" type="pres">
      <dgm:prSet presAssocID="{30AAF30D-2FE9-0540-B9AF-EE1A878C3C9D}" presName="vert1" presStyleCnt="0"/>
      <dgm:spPr/>
    </dgm:pt>
    <dgm:pt modelId="{AFC0E356-0B5E-FF42-B1F2-987BF4F7AAE0}" type="pres">
      <dgm:prSet presAssocID="{52C370E7-9D4B-CA41-B9BB-6612E5E79052}" presName="thickLine" presStyleLbl="alignNode1" presStyleIdx="2" presStyleCnt="3"/>
      <dgm:spPr/>
    </dgm:pt>
    <dgm:pt modelId="{E5437833-926F-6746-8E83-E8F43C06309A}" type="pres">
      <dgm:prSet presAssocID="{52C370E7-9D4B-CA41-B9BB-6612E5E79052}" presName="horz1" presStyleCnt="0"/>
      <dgm:spPr/>
    </dgm:pt>
    <dgm:pt modelId="{AE6CCA2F-0999-7743-8283-6818AE2DC086}" type="pres">
      <dgm:prSet presAssocID="{52C370E7-9D4B-CA41-B9BB-6612E5E79052}" presName="tx1" presStyleLbl="revTx" presStyleIdx="2" presStyleCnt="3"/>
      <dgm:spPr/>
      <dgm:t>
        <a:bodyPr/>
        <a:lstStyle/>
        <a:p>
          <a:endParaRPr lang="it-IT"/>
        </a:p>
      </dgm:t>
    </dgm:pt>
    <dgm:pt modelId="{C158259A-AF33-8F42-B2D9-0981EC819A5C}" type="pres">
      <dgm:prSet presAssocID="{52C370E7-9D4B-CA41-B9BB-6612E5E79052}" presName="vert1" presStyleCnt="0"/>
      <dgm:spPr/>
    </dgm:pt>
  </dgm:ptLst>
  <dgm:cxnLst>
    <dgm:cxn modelId="{A021F068-49F8-004F-87EA-ACC3B6618BB8}" srcId="{CFEAA9F6-65E7-A541-AFD1-BA66D0B36813}" destId="{52C370E7-9D4B-CA41-B9BB-6612E5E79052}" srcOrd="2" destOrd="0" parTransId="{543D5295-C386-1241-BDEE-95A8F502DF7F}" sibTransId="{43626E7C-2579-3C4A-BB12-7815DB017109}"/>
    <dgm:cxn modelId="{DC6F4274-5712-1449-BF19-7B2CD29CBB7E}" srcId="{CFEAA9F6-65E7-A541-AFD1-BA66D0B36813}" destId="{8054D14C-81AA-F24F-A5ED-D989A12BC599}" srcOrd="0" destOrd="0" parTransId="{BDD5C145-D326-7041-8A7A-1AF83B972313}" sibTransId="{A4CF580A-687E-D64A-953A-4D3130AC51E3}"/>
    <dgm:cxn modelId="{55D97F7F-23B4-0D41-90A4-87698D4557A8}" type="presOf" srcId="{8054D14C-81AA-F24F-A5ED-D989A12BC599}" destId="{147B64CC-3B8E-9D4C-9356-B5D00587B970}" srcOrd="0" destOrd="0" presId="urn:microsoft.com/office/officeart/2008/layout/LinedList"/>
    <dgm:cxn modelId="{4100275E-0937-EA43-BF87-6FA57F121A36}" srcId="{CFEAA9F6-65E7-A541-AFD1-BA66D0B36813}" destId="{30AAF30D-2FE9-0540-B9AF-EE1A878C3C9D}" srcOrd="1" destOrd="0" parTransId="{0C558BA8-EA01-7740-82A5-426D1D145299}" sibTransId="{CC61F461-B12A-2043-BD3A-035C0272529C}"/>
    <dgm:cxn modelId="{28D93418-10BC-7C49-9070-EF13A61A08A9}" type="presOf" srcId="{CFEAA9F6-65E7-A541-AFD1-BA66D0B36813}" destId="{5F969A7F-1556-994B-BF0C-B3F971BBC0BF}" srcOrd="0" destOrd="0" presId="urn:microsoft.com/office/officeart/2008/layout/LinedList"/>
    <dgm:cxn modelId="{BB39BE7B-53B0-6544-8F7F-756AA76A0AD1}" type="presOf" srcId="{52C370E7-9D4B-CA41-B9BB-6612E5E79052}" destId="{AE6CCA2F-0999-7743-8283-6818AE2DC086}" srcOrd="0" destOrd="0" presId="urn:microsoft.com/office/officeart/2008/layout/LinedList"/>
    <dgm:cxn modelId="{192A2E3D-113A-DD45-B8CF-F6062EDDE381}" type="presOf" srcId="{30AAF30D-2FE9-0540-B9AF-EE1A878C3C9D}" destId="{480D4FC3-74A8-C144-90D1-353400D96B61}" srcOrd="0" destOrd="0" presId="urn:microsoft.com/office/officeart/2008/layout/LinedList"/>
    <dgm:cxn modelId="{E6435C48-D255-D349-B192-439F19DD3CCC}" type="presParOf" srcId="{5F969A7F-1556-994B-BF0C-B3F971BBC0BF}" destId="{0B9F645A-A7FB-7348-8F99-5DE446C9A7E0}" srcOrd="0" destOrd="0" presId="urn:microsoft.com/office/officeart/2008/layout/LinedList"/>
    <dgm:cxn modelId="{2E66089D-8317-BB4C-99B6-3A9D89938418}" type="presParOf" srcId="{5F969A7F-1556-994B-BF0C-B3F971BBC0BF}" destId="{B7E5E10F-AE99-A744-819C-BB15A89961D4}" srcOrd="1" destOrd="0" presId="urn:microsoft.com/office/officeart/2008/layout/LinedList"/>
    <dgm:cxn modelId="{6DAE48D3-69E4-D94E-B780-9D4F5314627C}" type="presParOf" srcId="{B7E5E10F-AE99-A744-819C-BB15A89961D4}" destId="{147B64CC-3B8E-9D4C-9356-B5D00587B970}" srcOrd="0" destOrd="0" presId="urn:microsoft.com/office/officeart/2008/layout/LinedList"/>
    <dgm:cxn modelId="{8643D66A-6097-B749-86EE-59DF33ADF120}" type="presParOf" srcId="{B7E5E10F-AE99-A744-819C-BB15A89961D4}" destId="{BC2DE570-8C0C-2C4C-94FE-660B8456C39E}" srcOrd="1" destOrd="0" presId="urn:microsoft.com/office/officeart/2008/layout/LinedList"/>
    <dgm:cxn modelId="{5C18800F-730A-9B42-81A0-77F65E7DD110}" type="presParOf" srcId="{5F969A7F-1556-994B-BF0C-B3F971BBC0BF}" destId="{2E0E44C1-CF09-384C-B874-E7D951FC077D}" srcOrd="2" destOrd="0" presId="urn:microsoft.com/office/officeart/2008/layout/LinedList"/>
    <dgm:cxn modelId="{EDABC203-D413-CF4B-B64A-BDC68BC3B16E}" type="presParOf" srcId="{5F969A7F-1556-994B-BF0C-B3F971BBC0BF}" destId="{A25D0C04-997D-FF4C-944F-F4A37B7D68A0}" srcOrd="3" destOrd="0" presId="urn:microsoft.com/office/officeart/2008/layout/LinedList"/>
    <dgm:cxn modelId="{35DD8425-5A90-A545-99AD-75AE3B4327F8}" type="presParOf" srcId="{A25D0C04-997D-FF4C-944F-F4A37B7D68A0}" destId="{480D4FC3-74A8-C144-90D1-353400D96B61}" srcOrd="0" destOrd="0" presId="urn:microsoft.com/office/officeart/2008/layout/LinedList"/>
    <dgm:cxn modelId="{CF002ABF-59F9-C446-B4E3-3DDCB80FCD84}" type="presParOf" srcId="{A25D0C04-997D-FF4C-944F-F4A37B7D68A0}" destId="{EC09F042-2942-ED49-9EB0-A71833423C7D}" srcOrd="1" destOrd="0" presId="urn:microsoft.com/office/officeart/2008/layout/LinedList"/>
    <dgm:cxn modelId="{2265B026-8280-9740-84DB-A88F99FE06BF}" type="presParOf" srcId="{5F969A7F-1556-994B-BF0C-B3F971BBC0BF}" destId="{AFC0E356-0B5E-FF42-B1F2-987BF4F7AAE0}" srcOrd="4" destOrd="0" presId="urn:microsoft.com/office/officeart/2008/layout/LinedList"/>
    <dgm:cxn modelId="{0F4BD056-116D-BE4A-9EAC-49FE56E26E28}" type="presParOf" srcId="{5F969A7F-1556-994B-BF0C-B3F971BBC0BF}" destId="{E5437833-926F-6746-8E83-E8F43C06309A}" srcOrd="5" destOrd="0" presId="urn:microsoft.com/office/officeart/2008/layout/LinedList"/>
    <dgm:cxn modelId="{B7CB0C92-1AE9-6847-8C00-8D9BDFDD74C1}" type="presParOf" srcId="{E5437833-926F-6746-8E83-E8F43C06309A}" destId="{AE6CCA2F-0999-7743-8283-6818AE2DC086}" srcOrd="0" destOrd="0" presId="urn:microsoft.com/office/officeart/2008/layout/LinedList"/>
    <dgm:cxn modelId="{4F6A3649-FA2A-254E-83CB-50F8D1118275}" type="presParOf" srcId="{E5437833-926F-6746-8E83-E8F43C06309A}" destId="{C158259A-AF33-8F42-B2D9-0981EC819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5DC4B1-A80E-4243-B8CD-1C5595B0D88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196DB464-E397-D24F-96CC-F72EDEF1967C}">
      <dgm:prSet/>
      <dgm:spPr/>
      <dgm:t>
        <a:bodyPr/>
        <a:lstStyle/>
        <a:p>
          <a:pPr rtl="0"/>
          <a:r>
            <a:rPr lang="it-IT" baseline="0" smtClean="0"/>
            <a:t>Costituiscono gli strumenti di rilevazione, anche di carattere socio-economico, delle conseguenze derivanti dalle azioni intraprese dall’Agenzia per favorire lo sviluppo del contesto territoriale di riferimento </a:t>
          </a:r>
          <a:endParaRPr lang="it-IT"/>
        </a:p>
      </dgm:t>
    </dgm:pt>
    <dgm:pt modelId="{AD8A4FFD-8C64-264C-AF11-9B32E0637A63}" type="parTrans" cxnId="{684E36A3-12C0-714A-BE2C-064978A5ABA4}">
      <dgm:prSet/>
      <dgm:spPr/>
      <dgm:t>
        <a:bodyPr/>
        <a:lstStyle/>
        <a:p>
          <a:endParaRPr lang="it-IT"/>
        </a:p>
      </dgm:t>
    </dgm:pt>
    <dgm:pt modelId="{D08C6002-BC7A-1F44-A76B-C2FF242616AE}" type="sibTrans" cxnId="{684E36A3-12C0-714A-BE2C-064978A5ABA4}">
      <dgm:prSet/>
      <dgm:spPr/>
      <dgm:t>
        <a:bodyPr/>
        <a:lstStyle/>
        <a:p>
          <a:endParaRPr lang="it-IT"/>
        </a:p>
      </dgm:t>
    </dgm:pt>
    <dgm:pt modelId="{857DE204-B6B2-BF42-9D0D-1581D5575350}" type="pres">
      <dgm:prSet presAssocID="{7E5DC4B1-A80E-4243-B8CD-1C5595B0D88A}" presName="vert0" presStyleCnt="0">
        <dgm:presLayoutVars>
          <dgm:dir/>
          <dgm:animOne val="branch"/>
          <dgm:animLvl val="lvl"/>
        </dgm:presLayoutVars>
      </dgm:prSet>
      <dgm:spPr/>
      <dgm:t>
        <a:bodyPr/>
        <a:lstStyle/>
        <a:p>
          <a:endParaRPr lang="it-IT"/>
        </a:p>
      </dgm:t>
    </dgm:pt>
    <dgm:pt modelId="{01DD54EC-090E-3F45-81A5-FE2E7C7BB06C}" type="pres">
      <dgm:prSet presAssocID="{196DB464-E397-D24F-96CC-F72EDEF1967C}" presName="thickLine" presStyleLbl="alignNode1" presStyleIdx="0" presStyleCnt="1"/>
      <dgm:spPr/>
    </dgm:pt>
    <dgm:pt modelId="{0C6D8DBD-A390-2B47-8674-ACE2896F4FB6}" type="pres">
      <dgm:prSet presAssocID="{196DB464-E397-D24F-96CC-F72EDEF1967C}" presName="horz1" presStyleCnt="0"/>
      <dgm:spPr/>
    </dgm:pt>
    <dgm:pt modelId="{E6953F02-0BBE-794A-91B1-DC6E256725E8}" type="pres">
      <dgm:prSet presAssocID="{196DB464-E397-D24F-96CC-F72EDEF1967C}" presName="tx1" presStyleLbl="revTx" presStyleIdx="0" presStyleCnt="1"/>
      <dgm:spPr/>
      <dgm:t>
        <a:bodyPr/>
        <a:lstStyle/>
        <a:p>
          <a:endParaRPr lang="it-IT"/>
        </a:p>
      </dgm:t>
    </dgm:pt>
    <dgm:pt modelId="{716E9F95-BE96-8A4B-9F0E-884D59CA3822}" type="pres">
      <dgm:prSet presAssocID="{196DB464-E397-D24F-96CC-F72EDEF1967C}" presName="vert1" presStyleCnt="0"/>
      <dgm:spPr/>
    </dgm:pt>
  </dgm:ptLst>
  <dgm:cxnLst>
    <dgm:cxn modelId="{AC328F81-7E6E-CF41-873C-CA6D5B2C36AE}" type="presOf" srcId="{196DB464-E397-D24F-96CC-F72EDEF1967C}" destId="{E6953F02-0BBE-794A-91B1-DC6E256725E8}" srcOrd="0" destOrd="0" presId="urn:microsoft.com/office/officeart/2008/layout/LinedList"/>
    <dgm:cxn modelId="{9B7AFFA4-F11A-FC44-A92E-AE3EA5A0DE59}" type="presOf" srcId="{7E5DC4B1-A80E-4243-B8CD-1C5595B0D88A}" destId="{857DE204-B6B2-BF42-9D0D-1581D5575350}" srcOrd="0" destOrd="0" presId="urn:microsoft.com/office/officeart/2008/layout/LinedList"/>
    <dgm:cxn modelId="{684E36A3-12C0-714A-BE2C-064978A5ABA4}" srcId="{7E5DC4B1-A80E-4243-B8CD-1C5595B0D88A}" destId="{196DB464-E397-D24F-96CC-F72EDEF1967C}" srcOrd="0" destOrd="0" parTransId="{AD8A4FFD-8C64-264C-AF11-9B32E0637A63}" sibTransId="{D08C6002-BC7A-1F44-A76B-C2FF242616AE}"/>
    <dgm:cxn modelId="{6F346492-6586-4C4F-A03B-F80E39383023}" type="presParOf" srcId="{857DE204-B6B2-BF42-9D0D-1581D5575350}" destId="{01DD54EC-090E-3F45-81A5-FE2E7C7BB06C}" srcOrd="0" destOrd="0" presId="urn:microsoft.com/office/officeart/2008/layout/LinedList"/>
    <dgm:cxn modelId="{96A06F31-3811-F44A-AD66-5C205C10AF37}" type="presParOf" srcId="{857DE204-B6B2-BF42-9D0D-1581D5575350}" destId="{0C6D8DBD-A390-2B47-8674-ACE2896F4FB6}" srcOrd="1" destOrd="0" presId="urn:microsoft.com/office/officeart/2008/layout/LinedList"/>
    <dgm:cxn modelId="{31009842-2C5A-D54B-AC29-E443711F9B14}" type="presParOf" srcId="{0C6D8DBD-A390-2B47-8674-ACE2896F4FB6}" destId="{E6953F02-0BBE-794A-91B1-DC6E256725E8}" srcOrd="0" destOrd="0" presId="urn:microsoft.com/office/officeart/2008/layout/LinedList"/>
    <dgm:cxn modelId="{BD70154C-2C50-4E48-BFA7-83ADB810DD77}" type="presParOf" srcId="{0C6D8DBD-A390-2B47-8674-ACE2896F4FB6}" destId="{716E9F95-BE96-8A4B-9F0E-884D59CA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FB7E6-E19C-454C-9664-F1C6554A441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C0F5D1C3-5AC2-7A40-8FE8-582AFD799529}">
      <dgm:prSet/>
      <dgm:spPr/>
      <dgm:t>
        <a:bodyPr/>
        <a:lstStyle/>
        <a:p>
          <a:pPr algn="ctr" rtl="0"/>
          <a:r>
            <a:rPr lang="it-IT" baseline="0" dirty="0" smtClean="0"/>
            <a:t>Ogni obiettivo strategico è articolato in obiettivi operativi. </a:t>
          </a:r>
          <a:endParaRPr lang="it-IT" dirty="0"/>
        </a:p>
      </dgm:t>
    </dgm:pt>
    <dgm:pt modelId="{5D29965F-AD6E-3F47-A8C8-D4F2E275841C}" type="parTrans" cxnId="{1B43A049-F115-0447-AA06-460ED53D961C}">
      <dgm:prSet/>
      <dgm:spPr/>
      <dgm:t>
        <a:bodyPr/>
        <a:lstStyle/>
        <a:p>
          <a:endParaRPr lang="it-IT"/>
        </a:p>
      </dgm:t>
    </dgm:pt>
    <dgm:pt modelId="{DC8043B3-7B8E-9949-8863-5E2F8A72C67C}" type="sibTrans" cxnId="{1B43A049-F115-0447-AA06-460ED53D961C}">
      <dgm:prSet/>
      <dgm:spPr/>
      <dgm:t>
        <a:bodyPr/>
        <a:lstStyle/>
        <a:p>
          <a:endParaRPr lang="it-IT"/>
        </a:p>
      </dgm:t>
    </dgm:pt>
    <dgm:pt modelId="{06084DA6-BC9E-844E-A1C5-05D127BE4862}">
      <dgm:prSet/>
      <dgm:spPr/>
      <dgm:t>
        <a:bodyPr/>
        <a:lstStyle/>
        <a:p>
          <a:pPr rtl="0"/>
          <a:r>
            <a:rPr lang="it-IT" dirty="0" smtClean="0"/>
            <a:t>Ad ogni obiettivo operativo sono associati: </a:t>
          </a:r>
        </a:p>
      </dgm:t>
    </dgm:pt>
    <dgm:pt modelId="{C289C25D-5B5C-8B4D-B73B-583FB328FFBD}" type="parTrans" cxnId="{F559A338-DFC4-2B4C-9693-6711B83101E2}">
      <dgm:prSet/>
      <dgm:spPr/>
      <dgm:t>
        <a:bodyPr/>
        <a:lstStyle/>
        <a:p>
          <a:endParaRPr lang="it-IT"/>
        </a:p>
      </dgm:t>
    </dgm:pt>
    <dgm:pt modelId="{6A281FD1-C287-B842-8D35-81222A5ED814}" type="sibTrans" cxnId="{F559A338-DFC4-2B4C-9693-6711B83101E2}">
      <dgm:prSet/>
      <dgm:spPr/>
      <dgm:t>
        <a:bodyPr/>
        <a:lstStyle/>
        <a:p>
          <a:endParaRPr lang="it-IT"/>
        </a:p>
      </dgm:t>
    </dgm:pt>
    <dgm:pt modelId="{E61A4872-09E5-8648-AC3C-9CB98F883A16}">
      <dgm:prSet/>
      <dgm:spPr/>
      <dgm:t>
        <a:bodyPr/>
        <a:lstStyle/>
        <a:p>
          <a:pPr rtl="0"/>
          <a:r>
            <a:rPr lang="it-IT" dirty="0" smtClean="0"/>
            <a:t>le azioni da porre in essere con la relativa tempistica;</a:t>
          </a:r>
          <a:endParaRPr lang="it-IT" dirty="0"/>
        </a:p>
      </dgm:t>
    </dgm:pt>
    <dgm:pt modelId="{DABBFD95-D042-A840-9A74-4EA8930E3478}" type="parTrans" cxnId="{CC282A3E-5BF0-5E4E-9469-BC5ED2CF4412}">
      <dgm:prSet/>
      <dgm:spPr/>
      <dgm:t>
        <a:bodyPr/>
        <a:lstStyle/>
        <a:p>
          <a:endParaRPr lang="it-IT"/>
        </a:p>
      </dgm:t>
    </dgm:pt>
    <dgm:pt modelId="{8B5715D2-3961-BB45-81E7-69A9F63B3235}" type="sibTrans" cxnId="{CC282A3E-5BF0-5E4E-9469-BC5ED2CF4412}">
      <dgm:prSet/>
      <dgm:spPr/>
      <dgm:t>
        <a:bodyPr/>
        <a:lstStyle/>
        <a:p>
          <a:endParaRPr lang="it-IT"/>
        </a:p>
      </dgm:t>
    </dgm:pt>
    <dgm:pt modelId="{55667F79-5FBC-D645-97AC-94A3CFCD57CE}">
      <dgm:prSet/>
      <dgm:spPr/>
      <dgm:t>
        <a:bodyPr/>
        <a:lstStyle/>
        <a:p>
          <a:pPr rtl="0"/>
          <a:r>
            <a:rPr lang="it-IT" dirty="0" smtClean="0"/>
            <a:t>la quantificazione delle risorse economiche, umane e strumentali;</a:t>
          </a:r>
          <a:endParaRPr lang="it-IT" dirty="0"/>
        </a:p>
      </dgm:t>
    </dgm:pt>
    <dgm:pt modelId="{C6657751-6B51-F348-B312-3E2029EB4A55}" type="parTrans" cxnId="{B6F068DC-5860-A244-B9D4-617FA8CEDE61}">
      <dgm:prSet/>
      <dgm:spPr/>
      <dgm:t>
        <a:bodyPr/>
        <a:lstStyle/>
        <a:p>
          <a:endParaRPr lang="it-IT"/>
        </a:p>
      </dgm:t>
    </dgm:pt>
    <dgm:pt modelId="{F7DDDB8D-D88E-6E4C-B39D-47177F2DBE93}" type="sibTrans" cxnId="{B6F068DC-5860-A244-B9D4-617FA8CEDE61}">
      <dgm:prSet/>
      <dgm:spPr/>
      <dgm:t>
        <a:bodyPr/>
        <a:lstStyle/>
        <a:p>
          <a:endParaRPr lang="it-IT"/>
        </a:p>
      </dgm:t>
    </dgm:pt>
    <dgm:pt modelId="{E25E92B5-AFD1-F346-82FE-90BAA1890AFD}">
      <dgm:prSet/>
      <dgm:spPr/>
      <dgm:t>
        <a:bodyPr/>
        <a:lstStyle/>
        <a:p>
          <a:pPr rtl="0"/>
          <a:r>
            <a:rPr lang="it-IT" dirty="0" smtClean="0"/>
            <a:t>le responsabilità organizzative.</a:t>
          </a:r>
          <a:endParaRPr lang="it-IT" dirty="0"/>
        </a:p>
      </dgm:t>
    </dgm:pt>
    <dgm:pt modelId="{5B21F874-2213-5E4D-86F5-E0FF42538421}" type="parTrans" cxnId="{D488A251-B91F-F842-A1E5-695E36640674}">
      <dgm:prSet/>
      <dgm:spPr/>
      <dgm:t>
        <a:bodyPr/>
        <a:lstStyle/>
        <a:p>
          <a:endParaRPr lang="it-IT"/>
        </a:p>
      </dgm:t>
    </dgm:pt>
    <dgm:pt modelId="{938C5CEB-A2DC-464B-ADBD-BEBECDE31CCB}" type="sibTrans" cxnId="{D488A251-B91F-F842-A1E5-695E36640674}">
      <dgm:prSet/>
      <dgm:spPr/>
      <dgm:t>
        <a:bodyPr/>
        <a:lstStyle/>
        <a:p>
          <a:endParaRPr lang="it-IT"/>
        </a:p>
      </dgm:t>
    </dgm:pt>
    <dgm:pt modelId="{A1CBCFB9-29F0-194B-B8BA-E32036B49905}">
      <dgm:prSet/>
      <dgm:spPr/>
      <dgm:t>
        <a:bodyPr/>
        <a:lstStyle/>
        <a:p>
          <a:pPr rtl="0"/>
          <a:r>
            <a:rPr lang="it-IT" dirty="0" smtClean="0"/>
            <a:t>uno o più indicatori; ad ogni indicatore è attribuito un target (valore programmato o atteso) annuale e semestrale;</a:t>
          </a:r>
          <a:endParaRPr lang="it-IT" dirty="0"/>
        </a:p>
      </dgm:t>
    </dgm:pt>
    <dgm:pt modelId="{0D609355-B009-0744-A539-DE4E16714C45}" type="parTrans" cxnId="{5AA2BC55-02D9-E447-9AC5-ADFA3A8C883E}">
      <dgm:prSet/>
      <dgm:spPr/>
      <dgm:t>
        <a:bodyPr/>
        <a:lstStyle/>
        <a:p>
          <a:endParaRPr lang="it-IT"/>
        </a:p>
      </dgm:t>
    </dgm:pt>
    <dgm:pt modelId="{3151A720-CD3E-8447-8609-D42328FF800D}" type="sibTrans" cxnId="{5AA2BC55-02D9-E447-9AC5-ADFA3A8C883E}">
      <dgm:prSet/>
      <dgm:spPr/>
      <dgm:t>
        <a:bodyPr/>
        <a:lstStyle/>
        <a:p>
          <a:endParaRPr lang="it-IT"/>
        </a:p>
      </dgm:t>
    </dgm:pt>
    <dgm:pt modelId="{83D510A5-6530-F949-A2B2-289694E524E2}">
      <dgm:prSet/>
      <dgm:spPr/>
      <dgm:t>
        <a:bodyPr/>
        <a:lstStyle/>
        <a:p>
          <a:pPr rtl="0"/>
          <a:r>
            <a:rPr lang="it-IT" dirty="0" smtClean="0"/>
            <a:t>Un peso rispetto all’obiettivo strategico</a:t>
          </a:r>
        </a:p>
      </dgm:t>
    </dgm:pt>
    <dgm:pt modelId="{6244FF8C-453B-0347-B6B6-296DCE0BD222}" type="parTrans" cxnId="{552C0B26-4521-124F-A2BF-08F785DB7197}">
      <dgm:prSet/>
      <dgm:spPr/>
      <dgm:t>
        <a:bodyPr/>
        <a:lstStyle/>
        <a:p>
          <a:endParaRPr lang="it-IT"/>
        </a:p>
      </dgm:t>
    </dgm:pt>
    <dgm:pt modelId="{BAC48058-365D-494E-81A7-8DDBD053CE72}" type="sibTrans" cxnId="{552C0B26-4521-124F-A2BF-08F785DB7197}">
      <dgm:prSet/>
      <dgm:spPr/>
      <dgm:t>
        <a:bodyPr/>
        <a:lstStyle/>
        <a:p>
          <a:endParaRPr lang="it-IT"/>
        </a:p>
      </dgm:t>
    </dgm:pt>
    <dgm:pt modelId="{7BFCE5E0-BB24-3C43-B5A5-4991AA66DBE1}" type="pres">
      <dgm:prSet presAssocID="{B33FB7E6-E19C-454C-9664-F1C6554A441F}" presName="vert0" presStyleCnt="0">
        <dgm:presLayoutVars>
          <dgm:dir/>
          <dgm:animOne val="branch"/>
          <dgm:animLvl val="lvl"/>
        </dgm:presLayoutVars>
      </dgm:prSet>
      <dgm:spPr/>
      <dgm:t>
        <a:bodyPr/>
        <a:lstStyle/>
        <a:p>
          <a:endParaRPr lang="it-IT"/>
        </a:p>
      </dgm:t>
    </dgm:pt>
    <dgm:pt modelId="{243673C7-3EE7-634F-B7EC-AECBF05D0953}" type="pres">
      <dgm:prSet presAssocID="{C0F5D1C3-5AC2-7A40-8FE8-582AFD799529}" presName="thickLine" presStyleLbl="alignNode1" presStyleIdx="0" presStyleCnt="1"/>
      <dgm:spPr/>
    </dgm:pt>
    <dgm:pt modelId="{71EA0326-0D52-0944-8EE4-A01DB80E5DDF}" type="pres">
      <dgm:prSet presAssocID="{C0F5D1C3-5AC2-7A40-8FE8-582AFD799529}" presName="horz1" presStyleCnt="0"/>
      <dgm:spPr/>
    </dgm:pt>
    <dgm:pt modelId="{881A1FD5-150D-9E4D-B801-BC991AF24236}" type="pres">
      <dgm:prSet presAssocID="{C0F5D1C3-5AC2-7A40-8FE8-582AFD799529}" presName="tx1" presStyleLbl="revTx" presStyleIdx="0" presStyleCnt="7"/>
      <dgm:spPr/>
      <dgm:t>
        <a:bodyPr/>
        <a:lstStyle/>
        <a:p>
          <a:endParaRPr lang="it-IT"/>
        </a:p>
      </dgm:t>
    </dgm:pt>
    <dgm:pt modelId="{1B08F48E-2B0B-1547-8AE6-FA8B1C67B7D5}" type="pres">
      <dgm:prSet presAssocID="{C0F5D1C3-5AC2-7A40-8FE8-582AFD799529}" presName="vert1" presStyleCnt="0"/>
      <dgm:spPr/>
    </dgm:pt>
    <dgm:pt modelId="{E6320A2F-7B73-7B43-ABF8-591978BC90BE}" type="pres">
      <dgm:prSet presAssocID="{06084DA6-BC9E-844E-A1C5-05D127BE4862}" presName="vertSpace2a" presStyleCnt="0"/>
      <dgm:spPr/>
    </dgm:pt>
    <dgm:pt modelId="{E4D7F824-5FEA-AD49-A4B4-94D4DB664FDB}" type="pres">
      <dgm:prSet presAssocID="{06084DA6-BC9E-844E-A1C5-05D127BE4862}" presName="horz2" presStyleCnt="0"/>
      <dgm:spPr/>
    </dgm:pt>
    <dgm:pt modelId="{10D4B17C-76E5-CF40-B901-96814F7A015D}" type="pres">
      <dgm:prSet presAssocID="{06084DA6-BC9E-844E-A1C5-05D127BE4862}" presName="horzSpace2" presStyleCnt="0"/>
      <dgm:spPr/>
    </dgm:pt>
    <dgm:pt modelId="{34A912B2-2C22-1A47-9F72-C2E9CBA2E4BF}" type="pres">
      <dgm:prSet presAssocID="{06084DA6-BC9E-844E-A1C5-05D127BE4862}" presName="tx2" presStyleLbl="revTx" presStyleIdx="1" presStyleCnt="7"/>
      <dgm:spPr/>
      <dgm:t>
        <a:bodyPr/>
        <a:lstStyle/>
        <a:p>
          <a:endParaRPr lang="it-IT"/>
        </a:p>
      </dgm:t>
    </dgm:pt>
    <dgm:pt modelId="{803247EA-C640-6A4F-8D40-EA3BA13E3692}" type="pres">
      <dgm:prSet presAssocID="{06084DA6-BC9E-844E-A1C5-05D127BE4862}" presName="vert2" presStyleCnt="0"/>
      <dgm:spPr/>
    </dgm:pt>
    <dgm:pt modelId="{25C34943-06B3-7E4F-A571-AC15A1AEB59D}" type="pres">
      <dgm:prSet presAssocID="{06084DA6-BC9E-844E-A1C5-05D127BE4862}" presName="thinLine2b" presStyleLbl="callout" presStyleIdx="0" presStyleCnt="6"/>
      <dgm:spPr/>
    </dgm:pt>
    <dgm:pt modelId="{BB2950B9-F416-D74D-873B-160534F168C6}" type="pres">
      <dgm:prSet presAssocID="{06084DA6-BC9E-844E-A1C5-05D127BE4862}" presName="vertSpace2b" presStyleCnt="0"/>
      <dgm:spPr/>
    </dgm:pt>
    <dgm:pt modelId="{8CFB0708-7658-F246-A883-A58400761156}" type="pres">
      <dgm:prSet presAssocID="{83D510A5-6530-F949-A2B2-289694E524E2}" presName="horz2" presStyleCnt="0"/>
      <dgm:spPr/>
    </dgm:pt>
    <dgm:pt modelId="{CD82850C-18D9-6B45-A274-01F65B0B9A51}" type="pres">
      <dgm:prSet presAssocID="{83D510A5-6530-F949-A2B2-289694E524E2}" presName="horzSpace2" presStyleCnt="0"/>
      <dgm:spPr/>
    </dgm:pt>
    <dgm:pt modelId="{03C68C65-F99A-3B41-AC63-EDDD950A80DB}" type="pres">
      <dgm:prSet presAssocID="{83D510A5-6530-F949-A2B2-289694E524E2}" presName="tx2" presStyleLbl="revTx" presStyleIdx="2" presStyleCnt="7"/>
      <dgm:spPr/>
      <dgm:t>
        <a:bodyPr/>
        <a:lstStyle/>
        <a:p>
          <a:endParaRPr lang="it-IT"/>
        </a:p>
      </dgm:t>
    </dgm:pt>
    <dgm:pt modelId="{BB50DAF1-86CC-3E47-98AA-FCCC1F1D5D97}" type="pres">
      <dgm:prSet presAssocID="{83D510A5-6530-F949-A2B2-289694E524E2}" presName="vert2" presStyleCnt="0"/>
      <dgm:spPr/>
    </dgm:pt>
    <dgm:pt modelId="{DA31B8D7-C3AA-8448-B973-2C318E1C5819}" type="pres">
      <dgm:prSet presAssocID="{83D510A5-6530-F949-A2B2-289694E524E2}" presName="thinLine2b" presStyleLbl="callout" presStyleIdx="1" presStyleCnt="6"/>
      <dgm:spPr/>
    </dgm:pt>
    <dgm:pt modelId="{45B7929D-40C0-424F-A1BA-B0BA4D43F9C8}" type="pres">
      <dgm:prSet presAssocID="{83D510A5-6530-F949-A2B2-289694E524E2}" presName="vertSpace2b" presStyleCnt="0"/>
      <dgm:spPr/>
    </dgm:pt>
    <dgm:pt modelId="{650175CB-0A21-3B4B-ADC4-DBC1F4643BE3}" type="pres">
      <dgm:prSet presAssocID="{A1CBCFB9-29F0-194B-B8BA-E32036B49905}" presName="horz2" presStyleCnt="0"/>
      <dgm:spPr/>
    </dgm:pt>
    <dgm:pt modelId="{52D6C431-58A8-8542-A94F-5F684BCBD0D2}" type="pres">
      <dgm:prSet presAssocID="{A1CBCFB9-29F0-194B-B8BA-E32036B49905}" presName="horzSpace2" presStyleCnt="0"/>
      <dgm:spPr/>
    </dgm:pt>
    <dgm:pt modelId="{69030EC5-3F51-A045-9FA6-0C002DF901AC}" type="pres">
      <dgm:prSet presAssocID="{A1CBCFB9-29F0-194B-B8BA-E32036B49905}" presName="tx2" presStyleLbl="revTx" presStyleIdx="3" presStyleCnt="7"/>
      <dgm:spPr/>
      <dgm:t>
        <a:bodyPr/>
        <a:lstStyle/>
        <a:p>
          <a:endParaRPr lang="it-IT"/>
        </a:p>
      </dgm:t>
    </dgm:pt>
    <dgm:pt modelId="{EBCBA5CB-E115-9E40-A2B0-1E9E16D537FD}" type="pres">
      <dgm:prSet presAssocID="{A1CBCFB9-29F0-194B-B8BA-E32036B49905}" presName="vert2" presStyleCnt="0"/>
      <dgm:spPr/>
    </dgm:pt>
    <dgm:pt modelId="{923AE15B-5A8F-C145-9362-DAA3030BD86D}" type="pres">
      <dgm:prSet presAssocID="{A1CBCFB9-29F0-194B-B8BA-E32036B49905}" presName="thinLine2b" presStyleLbl="callout" presStyleIdx="2" presStyleCnt="6"/>
      <dgm:spPr/>
    </dgm:pt>
    <dgm:pt modelId="{DDAFC921-9B12-C848-B889-23B00A104010}" type="pres">
      <dgm:prSet presAssocID="{A1CBCFB9-29F0-194B-B8BA-E32036B49905}" presName="vertSpace2b" presStyleCnt="0"/>
      <dgm:spPr/>
    </dgm:pt>
    <dgm:pt modelId="{AD4B5FC0-8C40-7A4E-9EFA-BAE7B617797E}" type="pres">
      <dgm:prSet presAssocID="{E61A4872-09E5-8648-AC3C-9CB98F883A16}" presName="horz2" presStyleCnt="0"/>
      <dgm:spPr/>
    </dgm:pt>
    <dgm:pt modelId="{CED523F5-1BE6-4B48-8A7C-BE7C1B54E22E}" type="pres">
      <dgm:prSet presAssocID="{E61A4872-09E5-8648-AC3C-9CB98F883A16}" presName="horzSpace2" presStyleCnt="0"/>
      <dgm:spPr/>
    </dgm:pt>
    <dgm:pt modelId="{73144FD7-B66F-5849-BCAF-AAA5671E9128}" type="pres">
      <dgm:prSet presAssocID="{E61A4872-09E5-8648-AC3C-9CB98F883A16}" presName="tx2" presStyleLbl="revTx" presStyleIdx="4" presStyleCnt="7"/>
      <dgm:spPr/>
      <dgm:t>
        <a:bodyPr/>
        <a:lstStyle/>
        <a:p>
          <a:endParaRPr lang="it-IT"/>
        </a:p>
      </dgm:t>
    </dgm:pt>
    <dgm:pt modelId="{6A93D56D-F16C-734D-A46A-BBAA19149743}" type="pres">
      <dgm:prSet presAssocID="{E61A4872-09E5-8648-AC3C-9CB98F883A16}" presName="vert2" presStyleCnt="0"/>
      <dgm:spPr/>
    </dgm:pt>
    <dgm:pt modelId="{4B1C9FA8-E71C-7348-8AB3-1E5B2D1A3406}" type="pres">
      <dgm:prSet presAssocID="{E61A4872-09E5-8648-AC3C-9CB98F883A16}" presName="thinLine2b" presStyleLbl="callout" presStyleIdx="3" presStyleCnt="6"/>
      <dgm:spPr/>
    </dgm:pt>
    <dgm:pt modelId="{6520C43E-FB7D-2B41-A711-91BDF89BDD34}" type="pres">
      <dgm:prSet presAssocID="{E61A4872-09E5-8648-AC3C-9CB98F883A16}" presName="vertSpace2b" presStyleCnt="0"/>
      <dgm:spPr/>
    </dgm:pt>
    <dgm:pt modelId="{603890DE-58A9-6244-8B36-EE32F385594F}" type="pres">
      <dgm:prSet presAssocID="{55667F79-5FBC-D645-97AC-94A3CFCD57CE}" presName="horz2" presStyleCnt="0"/>
      <dgm:spPr/>
    </dgm:pt>
    <dgm:pt modelId="{8CB914D5-62C1-2B40-8548-FFEF30C2EA89}" type="pres">
      <dgm:prSet presAssocID="{55667F79-5FBC-D645-97AC-94A3CFCD57CE}" presName="horzSpace2" presStyleCnt="0"/>
      <dgm:spPr/>
    </dgm:pt>
    <dgm:pt modelId="{2A7B7774-DC48-DC47-BB5A-5FA9964255DB}" type="pres">
      <dgm:prSet presAssocID="{55667F79-5FBC-D645-97AC-94A3CFCD57CE}" presName="tx2" presStyleLbl="revTx" presStyleIdx="5" presStyleCnt="7"/>
      <dgm:spPr/>
      <dgm:t>
        <a:bodyPr/>
        <a:lstStyle/>
        <a:p>
          <a:endParaRPr lang="it-IT"/>
        </a:p>
      </dgm:t>
    </dgm:pt>
    <dgm:pt modelId="{F78BA138-AC9E-064F-B551-5FA48322DF03}" type="pres">
      <dgm:prSet presAssocID="{55667F79-5FBC-D645-97AC-94A3CFCD57CE}" presName="vert2" presStyleCnt="0"/>
      <dgm:spPr/>
    </dgm:pt>
    <dgm:pt modelId="{0F355273-2E2E-AD47-9B86-29C26F87A942}" type="pres">
      <dgm:prSet presAssocID="{55667F79-5FBC-D645-97AC-94A3CFCD57CE}" presName="thinLine2b" presStyleLbl="callout" presStyleIdx="4" presStyleCnt="6"/>
      <dgm:spPr/>
    </dgm:pt>
    <dgm:pt modelId="{F5505777-2D3E-9644-9BD2-881004CF9CC5}" type="pres">
      <dgm:prSet presAssocID="{55667F79-5FBC-D645-97AC-94A3CFCD57CE}" presName="vertSpace2b" presStyleCnt="0"/>
      <dgm:spPr/>
    </dgm:pt>
    <dgm:pt modelId="{DD67403C-AC85-AF4B-B0B3-4A7AF7367A00}" type="pres">
      <dgm:prSet presAssocID="{E25E92B5-AFD1-F346-82FE-90BAA1890AFD}" presName="horz2" presStyleCnt="0"/>
      <dgm:spPr/>
    </dgm:pt>
    <dgm:pt modelId="{32797EB2-B51E-F444-ADBE-79733DF9B76E}" type="pres">
      <dgm:prSet presAssocID="{E25E92B5-AFD1-F346-82FE-90BAA1890AFD}" presName="horzSpace2" presStyleCnt="0"/>
      <dgm:spPr/>
    </dgm:pt>
    <dgm:pt modelId="{FEFF0039-E7CC-EC4F-8549-6049DBC97962}" type="pres">
      <dgm:prSet presAssocID="{E25E92B5-AFD1-F346-82FE-90BAA1890AFD}" presName="tx2" presStyleLbl="revTx" presStyleIdx="6" presStyleCnt="7"/>
      <dgm:spPr/>
      <dgm:t>
        <a:bodyPr/>
        <a:lstStyle/>
        <a:p>
          <a:endParaRPr lang="it-IT"/>
        </a:p>
      </dgm:t>
    </dgm:pt>
    <dgm:pt modelId="{905E14C9-2F43-CC47-8E49-CFE980A188E8}" type="pres">
      <dgm:prSet presAssocID="{E25E92B5-AFD1-F346-82FE-90BAA1890AFD}" presName="vert2" presStyleCnt="0"/>
      <dgm:spPr/>
    </dgm:pt>
    <dgm:pt modelId="{302FE886-4813-A841-8B80-7F2691104ACF}" type="pres">
      <dgm:prSet presAssocID="{E25E92B5-AFD1-F346-82FE-90BAA1890AFD}" presName="thinLine2b" presStyleLbl="callout" presStyleIdx="5" presStyleCnt="6"/>
      <dgm:spPr/>
    </dgm:pt>
    <dgm:pt modelId="{88CDDFA2-2775-B340-8EDD-8CD884A3541A}" type="pres">
      <dgm:prSet presAssocID="{E25E92B5-AFD1-F346-82FE-90BAA1890AFD}" presName="vertSpace2b" presStyleCnt="0"/>
      <dgm:spPr/>
    </dgm:pt>
  </dgm:ptLst>
  <dgm:cxnLst>
    <dgm:cxn modelId="{C7A6D9D5-4FF0-6E4F-B0A9-95B4A28791E8}" type="presOf" srcId="{E61A4872-09E5-8648-AC3C-9CB98F883A16}" destId="{73144FD7-B66F-5849-BCAF-AAA5671E9128}" srcOrd="0" destOrd="0" presId="urn:microsoft.com/office/officeart/2008/layout/LinedList"/>
    <dgm:cxn modelId="{593D135B-4FF3-FE4E-BF6E-5E6F8AA64E32}" type="presOf" srcId="{A1CBCFB9-29F0-194B-B8BA-E32036B49905}" destId="{69030EC5-3F51-A045-9FA6-0C002DF901AC}" srcOrd="0" destOrd="0" presId="urn:microsoft.com/office/officeart/2008/layout/LinedList"/>
    <dgm:cxn modelId="{D488A251-B91F-F842-A1E5-695E36640674}" srcId="{C0F5D1C3-5AC2-7A40-8FE8-582AFD799529}" destId="{E25E92B5-AFD1-F346-82FE-90BAA1890AFD}" srcOrd="5" destOrd="0" parTransId="{5B21F874-2213-5E4D-86F5-E0FF42538421}" sibTransId="{938C5CEB-A2DC-464B-ADBD-BEBECDE31CCB}"/>
    <dgm:cxn modelId="{720309B6-839E-F248-92F8-DE912C8787ED}" type="presOf" srcId="{C0F5D1C3-5AC2-7A40-8FE8-582AFD799529}" destId="{881A1FD5-150D-9E4D-B801-BC991AF24236}" srcOrd="0" destOrd="0" presId="urn:microsoft.com/office/officeart/2008/layout/LinedList"/>
    <dgm:cxn modelId="{F559A338-DFC4-2B4C-9693-6711B83101E2}" srcId="{C0F5D1C3-5AC2-7A40-8FE8-582AFD799529}" destId="{06084DA6-BC9E-844E-A1C5-05D127BE4862}" srcOrd="0" destOrd="0" parTransId="{C289C25D-5B5C-8B4D-B73B-583FB328FFBD}" sibTransId="{6A281FD1-C287-B842-8D35-81222A5ED814}"/>
    <dgm:cxn modelId="{5AA2BC55-02D9-E447-9AC5-ADFA3A8C883E}" srcId="{C0F5D1C3-5AC2-7A40-8FE8-582AFD799529}" destId="{A1CBCFB9-29F0-194B-B8BA-E32036B49905}" srcOrd="2" destOrd="0" parTransId="{0D609355-B009-0744-A539-DE4E16714C45}" sibTransId="{3151A720-CD3E-8447-8609-D42328FF800D}"/>
    <dgm:cxn modelId="{552C0B26-4521-124F-A2BF-08F785DB7197}" srcId="{C0F5D1C3-5AC2-7A40-8FE8-582AFD799529}" destId="{83D510A5-6530-F949-A2B2-289694E524E2}" srcOrd="1" destOrd="0" parTransId="{6244FF8C-453B-0347-B6B6-296DCE0BD222}" sibTransId="{BAC48058-365D-494E-81A7-8DDBD053CE72}"/>
    <dgm:cxn modelId="{3FE1CCD7-12A3-B444-97D7-7CE31E8921A4}" type="presOf" srcId="{83D510A5-6530-F949-A2B2-289694E524E2}" destId="{03C68C65-F99A-3B41-AC63-EDDD950A80DB}" srcOrd="0" destOrd="0" presId="urn:microsoft.com/office/officeart/2008/layout/LinedList"/>
    <dgm:cxn modelId="{83E0016D-183A-F248-BED2-887A471B9616}" type="presOf" srcId="{55667F79-5FBC-D645-97AC-94A3CFCD57CE}" destId="{2A7B7774-DC48-DC47-BB5A-5FA9964255DB}" srcOrd="0" destOrd="0" presId="urn:microsoft.com/office/officeart/2008/layout/LinedList"/>
    <dgm:cxn modelId="{CC282A3E-5BF0-5E4E-9469-BC5ED2CF4412}" srcId="{C0F5D1C3-5AC2-7A40-8FE8-582AFD799529}" destId="{E61A4872-09E5-8648-AC3C-9CB98F883A16}" srcOrd="3" destOrd="0" parTransId="{DABBFD95-D042-A840-9A74-4EA8930E3478}" sibTransId="{8B5715D2-3961-BB45-81E7-69A9F63B3235}"/>
    <dgm:cxn modelId="{7824E79E-A709-4745-8C00-21968BA18BBF}" type="presOf" srcId="{E25E92B5-AFD1-F346-82FE-90BAA1890AFD}" destId="{FEFF0039-E7CC-EC4F-8549-6049DBC97962}" srcOrd="0" destOrd="0" presId="urn:microsoft.com/office/officeart/2008/layout/LinedList"/>
    <dgm:cxn modelId="{87F9C265-0911-7A45-B31F-88F271E6510B}" type="presOf" srcId="{B33FB7E6-E19C-454C-9664-F1C6554A441F}" destId="{7BFCE5E0-BB24-3C43-B5A5-4991AA66DBE1}" srcOrd="0" destOrd="0" presId="urn:microsoft.com/office/officeart/2008/layout/LinedList"/>
    <dgm:cxn modelId="{1B43A049-F115-0447-AA06-460ED53D961C}" srcId="{B33FB7E6-E19C-454C-9664-F1C6554A441F}" destId="{C0F5D1C3-5AC2-7A40-8FE8-582AFD799529}" srcOrd="0" destOrd="0" parTransId="{5D29965F-AD6E-3F47-A8C8-D4F2E275841C}" sibTransId="{DC8043B3-7B8E-9949-8863-5E2F8A72C67C}"/>
    <dgm:cxn modelId="{B6F068DC-5860-A244-B9D4-617FA8CEDE61}" srcId="{C0F5D1C3-5AC2-7A40-8FE8-582AFD799529}" destId="{55667F79-5FBC-D645-97AC-94A3CFCD57CE}" srcOrd="4" destOrd="0" parTransId="{C6657751-6B51-F348-B312-3E2029EB4A55}" sibTransId="{F7DDDB8D-D88E-6E4C-B39D-47177F2DBE93}"/>
    <dgm:cxn modelId="{79793F39-D828-8F43-805F-9FD2C6A58F48}" type="presOf" srcId="{06084DA6-BC9E-844E-A1C5-05D127BE4862}" destId="{34A912B2-2C22-1A47-9F72-C2E9CBA2E4BF}" srcOrd="0" destOrd="0" presId="urn:microsoft.com/office/officeart/2008/layout/LinedList"/>
    <dgm:cxn modelId="{17364DD2-9FA7-4549-9FB4-37ADF3F1244B}" type="presParOf" srcId="{7BFCE5E0-BB24-3C43-B5A5-4991AA66DBE1}" destId="{243673C7-3EE7-634F-B7EC-AECBF05D0953}" srcOrd="0" destOrd="0" presId="urn:microsoft.com/office/officeart/2008/layout/LinedList"/>
    <dgm:cxn modelId="{075F0155-3C7E-F44B-9B63-68E7C2E6550E}" type="presParOf" srcId="{7BFCE5E0-BB24-3C43-B5A5-4991AA66DBE1}" destId="{71EA0326-0D52-0944-8EE4-A01DB80E5DDF}" srcOrd="1" destOrd="0" presId="urn:microsoft.com/office/officeart/2008/layout/LinedList"/>
    <dgm:cxn modelId="{A30B0D47-22F9-824A-96A1-8F5ABCBF7D2D}" type="presParOf" srcId="{71EA0326-0D52-0944-8EE4-A01DB80E5DDF}" destId="{881A1FD5-150D-9E4D-B801-BC991AF24236}" srcOrd="0" destOrd="0" presId="urn:microsoft.com/office/officeart/2008/layout/LinedList"/>
    <dgm:cxn modelId="{AA1892D9-5498-CD4B-8211-37130E78EFF3}" type="presParOf" srcId="{71EA0326-0D52-0944-8EE4-A01DB80E5DDF}" destId="{1B08F48E-2B0B-1547-8AE6-FA8B1C67B7D5}" srcOrd="1" destOrd="0" presId="urn:microsoft.com/office/officeart/2008/layout/LinedList"/>
    <dgm:cxn modelId="{A130CE60-482E-4E43-948C-5C9DB83B6397}" type="presParOf" srcId="{1B08F48E-2B0B-1547-8AE6-FA8B1C67B7D5}" destId="{E6320A2F-7B73-7B43-ABF8-591978BC90BE}" srcOrd="0" destOrd="0" presId="urn:microsoft.com/office/officeart/2008/layout/LinedList"/>
    <dgm:cxn modelId="{A4E007E0-AF01-2648-A9A5-682BD94D6D10}" type="presParOf" srcId="{1B08F48E-2B0B-1547-8AE6-FA8B1C67B7D5}" destId="{E4D7F824-5FEA-AD49-A4B4-94D4DB664FDB}" srcOrd="1" destOrd="0" presId="urn:microsoft.com/office/officeart/2008/layout/LinedList"/>
    <dgm:cxn modelId="{B5F6CC42-BA0A-4248-AD72-E460928AA919}" type="presParOf" srcId="{E4D7F824-5FEA-AD49-A4B4-94D4DB664FDB}" destId="{10D4B17C-76E5-CF40-B901-96814F7A015D}" srcOrd="0" destOrd="0" presId="urn:microsoft.com/office/officeart/2008/layout/LinedList"/>
    <dgm:cxn modelId="{AB72D0DF-B19C-FE4A-A39C-B1FC6A59D454}" type="presParOf" srcId="{E4D7F824-5FEA-AD49-A4B4-94D4DB664FDB}" destId="{34A912B2-2C22-1A47-9F72-C2E9CBA2E4BF}" srcOrd="1" destOrd="0" presId="urn:microsoft.com/office/officeart/2008/layout/LinedList"/>
    <dgm:cxn modelId="{439AD0FD-D043-C44F-A7B2-14D0386F1E4F}" type="presParOf" srcId="{E4D7F824-5FEA-AD49-A4B4-94D4DB664FDB}" destId="{803247EA-C640-6A4F-8D40-EA3BA13E3692}" srcOrd="2" destOrd="0" presId="urn:microsoft.com/office/officeart/2008/layout/LinedList"/>
    <dgm:cxn modelId="{CD035440-600B-1945-86CC-39685DC45FE4}" type="presParOf" srcId="{1B08F48E-2B0B-1547-8AE6-FA8B1C67B7D5}" destId="{25C34943-06B3-7E4F-A571-AC15A1AEB59D}" srcOrd="2" destOrd="0" presId="urn:microsoft.com/office/officeart/2008/layout/LinedList"/>
    <dgm:cxn modelId="{DEF453F7-87A4-2E4C-AA21-1C6386B05809}" type="presParOf" srcId="{1B08F48E-2B0B-1547-8AE6-FA8B1C67B7D5}" destId="{BB2950B9-F416-D74D-873B-160534F168C6}" srcOrd="3" destOrd="0" presId="urn:microsoft.com/office/officeart/2008/layout/LinedList"/>
    <dgm:cxn modelId="{C48971EB-3BA6-B84D-AFCD-F07C6156FDBA}" type="presParOf" srcId="{1B08F48E-2B0B-1547-8AE6-FA8B1C67B7D5}" destId="{8CFB0708-7658-F246-A883-A58400761156}" srcOrd="4" destOrd="0" presId="urn:microsoft.com/office/officeart/2008/layout/LinedList"/>
    <dgm:cxn modelId="{5A7D8112-73AE-034B-97CB-4F3D1AF0BABB}" type="presParOf" srcId="{8CFB0708-7658-F246-A883-A58400761156}" destId="{CD82850C-18D9-6B45-A274-01F65B0B9A51}" srcOrd="0" destOrd="0" presId="urn:microsoft.com/office/officeart/2008/layout/LinedList"/>
    <dgm:cxn modelId="{E1FF5A86-0723-7A4C-BB6F-C55D7BF8744B}" type="presParOf" srcId="{8CFB0708-7658-F246-A883-A58400761156}" destId="{03C68C65-F99A-3B41-AC63-EDDD950A80DB}" srcOrd="1" destOrd="0" presId="urn:microsoft.com/office/officeart/2008/layout/LinedList"/>
    <dgm:cxn modelId="{F7F37B31-1231-F943-ADD9-5B0F73A3B428}" type="presParOf" srcId="{8CFB0708-7658-F246-A883-A58400761156}" destId="{BB50DAF1-86CC-3E47-98AA-FCCC1F1D5D97}" srcOrd="2" destOrd="0" presId="urn:microsoft.com/office/officeart/2008/layout/LinedList"/>
    <dgm:cxn modelId="{CFD12473-81D9-8946-A634-AC15F0CCB2C9}" type="presParOf" srcId="{1B08F48E-2B0B-1547-8AE6-FA8B1C67B7D5}" destId="{DA31B8D7-C3AA-8448-B973-2C318E1C5819}" srcOrd="5" destOrd="0" presId="urn:microsoft.com/office/officeart/2008/layout/LinedList"/>
    <dgm:cxn modelId="{F82FA345-4462-E74F-96BD-86ABDC876C83}" type="presParOf" srcId="{1B08F48E-2B0B-1547-8AE6-FA8B1C67B7D5}" destId="{45B7929D-40C0-424F-A1BA-B0BA4D43F9C8}" srcOrd="6" destOrd="0" presId="urn:microsoft.com/office/officeart/2008/layout/LinedList"/>
    <dgm:cxn modelId="{91EB685F-BBF5-054B-B658-3FBFE9C59346}" type="presParOf" srcId="{1B08F48E-2B0B-1547-8AE6-FA8B1C67B7D5}" destId="{650175CB-0A21-3B4B-ADC4-DBC1F4643BE3}" srcOrd="7" destOrd="0" presId="urn:microsoft.com/office/officeart/2008/layout/LinedList"/>
    <dgm:cxn modelId="{AD4E08DB-8DD9-074D-AC96-ED65EF2FBC02}" type="presParOf" srcId="{650175CB-0A21-3B4B-ADC4-DBC1F4643BE3}" destId="{52D6C431-58A8-8542-A94F-5F684BCBD0D2}" srcOrd="0" destOrd="0" presId="urn:microsoft.com/office/officeart/2008/layout/LinedList"/>
    <dgm:cxn modelId="{83C55286-ED93-D944-B47B-4B7728B11DAC}" type="presParOf" srcId="{650175CB-0A21-3B4B-ADC4-DBC1F4643BE3}" destId="{69030EC5-3F51-A045-9FA6-0C002DF901AC}" srcOrd="1" destOrd="0" presId="urn:microsoft.com/office/officeart/2008/layout/LinedList"/>
    <dgm:cxn modelId="{98025F97-707B-864B-BE7B-42CB923C9DD4}" type="presParOf" srcId="{650175CB-0A21-3B4B-ADC4-DBC1F4643BE3}" destId="{EBCBA5CB-E115-9E40-A2B0-1E9E16D537FD}" srcOrd="2" destOrd="0" presId="urn:microsoft.com/office/officeart/2008/layout/LinedList"/>
    <dgm:cxn modelId="{A3C541C5-EB38-8C4E-A58D-C841F06045EB}" type="presParOf" srcId="{1B08F48E-2B0B-1547-8AE6-FA8B1C67B7D5}" destId="{923AE15B-5A8F-C145-9362-DAA3030BD86D}" srcOrd="8" destOrd="0" presId="urn:microsoft.com/office/officeart/2008/layout/LinedList"/>
    <dgm:cxn modelId="{53974A97-770F-E84C-9B16-D9CF72EB40FD}" type="presParOf" srcId="{1B08F48E-2B0B-1547-8AE6-FA8B1C67B7D5}" destId="{DDAFC921-9B12-C848-B889-23B00A104010}" srcOrd="9" destOrd="0" presId="urn:microsoft.com/office/officeart/2008/layout/LinedList"/>
    <dgm:cxn modelId="{066A5BF9-617A-934B-9FB6-D24612E7B860}" type="presParOf" srcId="{1B08F48E-2B0B-1547-8AE6-FA8B1C67B7D5}" destId="{AD4B5FC0-8C40-7A4E-9EFA-BAE7B617797E}" srcOrd="10" destOrd="0" presId="urn:microsoft.com/office/officeart/2008/layout/LinedList"/>
    <dgm:cxn modelId="{EA22D1BD-E75E-8242-9203-5CC7AEA38CDC}" type="presParOf" srcId="{AD4B5FC0-8C40-7A4E-9EFA-BAE7B617797E}" destId="{CED523F5-1BE6-4B48-8A7C-BE7C1B54E22E}" srcOrd="0" destOrd="0" presId="urn:microsoft.com/office/officeart/2008/layout/LinedList"/>
    <dgm:cxn modelId="{7E119403-CB20-FD4E-B548-F0DFB651E317}" type="presParOf" srcId="{AD4B5FC0-8C40-7A4E-9EFA-BAE7B617797E}" destId="{73144FD7-B66F-5849-BCAF-AAA5671E9128}" srcOrd="1" destOrd="0" presId="urn:microsoft.com/office/officeart/2008/layout/LinedList"/>
    <dgm:cxn modelId="{7E17702D-3B52-D843-B812-3E7274DADB86}" type="presParOf" srcId="{AD4B5FC0-8C40-7A4E-9EFA-BAE7B617797E}" destId="{6A93D56D-F16C-734D-A46A-BBAA19149743}" srcOrd="2" destOrd="0" presId="urn:microsoft.com/office/officeart/2008/layout/LinedList"/>
    <dgm:cxn modelId="{68731325-9A7B-6B46-9CD4-5A7DE746665D}" type="presParOf" srcId="{1B08F48E-2B0B-1547-8AE6-FA8B1C67B7D5}" destId="{4B1C9FA8-E71C-7348-8AB3-1E5B2D1A3406}" srcOrd="11" destOrd="0" presId="urn:microsoft.com/office/officeart/2008/layout/LinedList"/>
    <dgm:cxn modelId="{35A84E83-5677-5144-888F-43BBC7D73916}" type="presParOf" srcId="{1B08F48E-2B0B-1547-8AE6-FA8B1C67B7D5}" destId="{6520C43E-FB7D-2B41-A711-91BDF89BDD34}" srcOrd="12" destOrd="0" presId="urn:microsoft.com/office/officeart/2008/layout/LinedList"/>
    <dgm:cxn modelId="{C6FAC58E-DF41-0241-B799-3A1F4F0CB549}" type="presParOf" srcId="{1B08F48E-2B0B-1547-8AE6-FA8B1C67B7D5}" destId="{603890DE-58A9-6244-8B36-EE32F385594F}" srcOrd="13" destOrd="0" presId="urn:microsoft.com/office/officeart/2008/layout/LinedList"/>
    <dgm:cxn modelId="{22E035CB-CF6F-4448-AFC2-1CECDAF75765}" type="presParOf" srcId="{603890DE-58A9-6244-8B36-EE32F385594F}" destId="{8CB914D5-62C1-2B40-8548-FFEF30C2EA89}" srcOrd="0" destOrd="0" presId="urn:microsoft.com/office/officeart/2008/layout/LinedList"/>
    <dgm:cxn modelId="{92175BCD-BC18-344C-BA0B-2C4928FB9070}" type="presParOf" srcId="{603890DE-58A9-6244-8B36-EE32F385594F}" destId="{2A7B7774-DC48-DC47-BB5A-5FA9964255DB}" srcOrd="1" destOrd="0" presId="urn:microsoft.com/office/officeart/2008/layout/LinedList"/>
    <dgm:cxn modelId="{C0EF5572-CF7A-764F-B9CC-9DB9B89ABED3}" type="presParOf" srcId="{603890DE-58A9-6244-8B36-EE32F385594F}" destId="{F78BA138-AC9E-064F-B551-5FA48322DF03}" srcOrd="2" destOrd="0" presId="urn:microsoft.com/office/officeart/2008/layout/LinedList"/>
    <dgm:cxn modelId="{E4EB4ED8-B262-2042-B095-EC39A62A1442}" type="presParOf" srcId="{1B08F48E-2B0B-1547-8AE6-FA8B1C67B7D5}" destId="{0F355273-2E2E-AD47-9B86-29C26F87A942}" srcOrd="14" destOrd="0" presId="urn:microsoft.com/office/officeart/2008/layout/LinedList"/>
    <dgm:cxn modelId="{6854E5AC-0018-5F4F-A1E6-7780D69233B6}" type="presParOf" srcId="{1B08F48E-2B0B-1547-8AE6-FA8B1C67B7D5}" destId="{F5505777-2D3E-9644-9BD2-881004CF9CC5}" srcOrd="15" destOrd="0" presId="urn:microsoft.com/office/officeart/2008/layout/LinedList"/>
    <dgm:cxn modelId="{769FC0DB-E967-EC40-B18A-DA211BB05CEE}" type="presParOf" srcId="{1B08F48E-2B0B-1547-8AE6-FA8B1C67B7D5}" destId="{DD67403C-AC85-AF4B-B0B3-4A7AF7367A00}" srcOrd="16" destOrd="0" presId="urn:microsoft.com/office/officeart/2008/layout/LinedList"/>
    <dgm:cxn modelId="{3F00CEB9-31A8-A546-8810-7A8B4FD6300A}" type="presParOf" srcId="{DD67403C-AC85-AF4B-B0B3-4A7AF7367A00}" destId="{32797EB2-B51E-F444-ADBE-79733DF9B76E}" srcOrd="0" destOrd="0" presId="urn:microsoft.com/office/officeart/2008/layout/LinedList"/>
    <dgm:cxn modelId="{7B3CA23A-7817-3D42-A95C-3E7AD65513FB}" type="presParOf" srcId="{DD67403C-AC85-AF4B-B0B3-4A7AF7367A00}" destId="{FEFF0039-E7CC-EC4F-8549-6049DBC97962}" srcOrd="1" destOrd="0" presId="urn:microsoft.com/office/officeart/2008/layout/LinedList"/>
    <dgm:cxn modelId="{E162B3C1-10B8-3F4B-BB4E-8A3766F8E26F}" type="presParOf" srcId="{DD67403C-AC85-AF4B-B0B3-4A7AF7367A00}" destId="{905E14C9-2F43-CC47-8E49-CFE980A188E8}" srcOrd="2" destOrd="0" presId="urn:microsoft.com/office/officeart/2008/layout/LinedList"/>
    <dgm:cxn modelId="{597AB696-7524-204F-A77F-BDBBCDA78173}" type="presParOf" srcId="{1B08F48E-2B0B-1547-8AE6-FA8B1C67B7D5}" destId="{302FE886-4813-A841-8B80-7F2691104ACF}" srcOrd="17" destOrd="0" presId="urn:microsoft.com/office/officeart/2008/layout/LinedList"/>
    <dgm:cxn modelId="{165802FE-DB94-1E44-9E27-D10DF81E2A8E}" type="presParOf" srcId="{1B08F48E-2B0B-1547-8AE6-FA8B1C67B7D5}" destId="{88CDDFA2-2775-B340-8EDD-8CD884A3541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ACA4F-2B56-E545-8F16-237BF4A329E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616E972E-2B4A-954D-B526-BF4041452EF6}">
      <dgm:prSet/>
      <dgm:spPr/>
      <dgm:t>
        <a:bodyPr/>
        <a:lstStyle/>
        <a:p>
          <a:pPr rtl="0"/>
          <a:r>
            <a:rPr lang="it-IT" baseline="0" dirty="0" smtClean="0"/>
            <a:t>Misurano il grado di raggiungimento di un obiettivo operativo</a:t>
          </a:r>
          <a:endParaRPr lang="it-IT" dirty="0"/>
        </a:p>
      </dgm:t>
    </dgm:pt>
    <dgm:pt modelId="{A65E5413-7BF7-6741-930D-AED623248C32}" type="parTrans" cxnId="{2E656811-077A-EC40-9675-3A41FDB24407}">
      <dgm:prSet/>
      <dgm:spPr/>
      <dgm:t>
        <a:bodyPr/>
        <a:lstStyle/>
        <a:p>
          <a:endParaRPr lang="it-IT"/>
        </a:p>
      </dgm:t>
    </dgm:pt>
    <dgm:pt modelId="{E18BC06E-A4F9-8B4A-A5D1-DABA83A93F5B}" type="sibTrans" cxnId="{2E656811-077A-EC40-9675-3A41FDB24407}">
      <dgm:prSet/>
      <dgm:spPr/>
      <dgm:t>
        <a:bodyPr/>
        <a:lstStyle/>
        <a:p>
          <a:endParaRPr lang="it-IT"/>
        </a:p>
      </dgm:t>
    </dgm:pt>
    <dgm:pt modelId="{B5805235-5C4B-5047-99FB-2CEBDE3CC01B}">
      <dgm:prSet/>
      <dgm:spPr/>
      <dgm:t>
        <a:bodyPr/>
        <a:lstStyle/>
        <a:p>
          <a:pPr rtl="0"/>
          <a:r>
            <a:rPr lang="it-IT" baseline="0" smtClean="0"/>
            <a:t>Sono pesati in relazione all’obiettivo di riferimento</a:t>
          </a:r>
          <a:endParaRPr lang="it-IT"/>
        </a:p>
      </dgm:t>
    </dgm:pt>
    <dgm:pt modelId="{91F9EECF-81FE-8A4C-B4FE-C7F1E63ED115}" type="parTrans" cxnId="{CD856CE9-5E42-1243-BDA3-AB834993F61A}">
      <dgm:prSet/>
      <dgm:spPr/>
      <dgm:t>
        <a:bodyPr/>
        <a:lstStyle/>
        <a:p>
          <a:endParaRPr lang="it-IT"/>
        </a:p>
      </dgm:t>
    </dgm:pt>
    <dgm:pt modelId="{76ED0A3D-A1D8-1D48-8D47-0938F8AAF685}" type="sibTrans" cxnId="{CD856CE9-5E42-1243-BDA3-AB834993F61A}">
      <dgm:prSet/>
      <dgm:spPr/>
      <dgm:t>
        <a:bodyPr/>
        <a:lstStyle/>
        <a:p>
          <a:endParaRPr lang="it-IT"/>
        </a:p>
      </dgm:t>
    </dgm:pt>
    <dgm:pt modelId="{A8F10A71-3223-9C41-A5B8-403432540680}">
      <dgm:prSet/>
      <dgm:spPr/>
      <dgm:t>
        <a:bodyPr/>
        <a:lstStyle/>
        <a:p>
          <a:pPr rtl="0"/>
          <a:r>
            <a:rPr lang="it-IT" baseline="0" smtClean="0"/>
            <a:t>Hanno un target di riferimento, ossia un valore che deve essere raggiunto, annuale e semestrale</a:t>
          </a:r>
          <a:endParaRPr lang="it-IT"/>
        </a:p>
      </dgm:t>
    </dgm:pt>
    <dgm:pt modelId="{0E72E671-6ADB-2E4F-9277-471DFA096D79}" type="parTrans" cxnId="{7D156FCA-6D90-6E4D-9C7E-72869F6CEAEB}">
      <dgm:prSet/>
      <dgm:spPr/>
      <dgm:t>
        <a:bodyPr/>
        <a:lstStyle/>
        <a:p>
          <a:endParaRPr lang="it-IT"/>
        </a:p>
      </dgm:t>
    </dgm:pt>
    <dgm:pt modelId="{A6D6F775-0FFB-4B4E-B110-AC56D5D788CC}" type="sibTrans" cxnId="{7D156FCA-6D90-6E4D-9C7E-72869F6CEAEB}">
      <dgm:prSet/>
      <dgm:spPr/>
      <dgm:t>
        <a:bodyPr/>
        <a:lstStyle/>
        <a:p>
          <a:endParaRPr lang="it-IT"/>
        </a:p>
      </dgm:t>
    </dgm:pt>
    <dgm:pt modelId="{0693EBBE-EDE6-D446-9CAA-8F2029CDD619}">
      <dgm:prSet/>
      <dgm:spPr/>
      <dgm:t>
        <a:bodyPr/>
        <a:lstStyle/>
        <a:p>
          <a:pPr rtl="0"/>
          <a:r>
            <a:rPr lang="it-IT" baseline="0" smtClean="0"/>
            <a:t>Sono connessi ad una fonte univoca dalla quale è possibile rilevare il valore</a:t>
          </a:r>
          <a:endParaRPr lang="it-IT"/>
        </a:p>
      </dgm:t>
    </dgm:pt>
    <dgm:pt modelId="{E3C2ED97-BDAE-B842-B6AF-0AEC1F2565B9}" type="parTrans" cxnId="{CAA84020-20A8-614E-A327-E07896FF1645}">
      <dgm:prSet/>
      <dgm:spPr/>
      <dgm:t>
        <a:bodyPr/>
        <a:lstStyle/>
        <a:p>
          <a:endParaRPr lang="it-IT"/>
        </a:p>
      </dgm:t>
    </dgm:pt>
    <dgm:pt modelId="{70A55254-9915-2E4A-9F08-A042B8B57E90}" type="sibTrans" cxnId="{CAA84020-20A8-614E-A327-E07896FF1645}">
      <dgm:prSet/>
      <dgm:spPr/>
      <dgm:t>
        <a:bodyPr/>
        <a:lstStyle/>
        <a:p>
          <a:endParaRPr lang="it-IT"/>
        </a:p>
      </dgm:t>
    </dgm:pt>
    <dgm:pt modelId="{8213A012-6251-0041-BB35-99FEAFD2DF9A}" type="pres">
      <dgm:prSet presAssocID="{CD3ACA4F-2B56-E545-8F16-237BF4A329EC}" presName="linear" presStyleCnt="0">
        <dgm:presLayoutVars>
          <dgm:animLvl val="lvl"/>
          <dgm:resizeHandles val="exact"/>
        </dgm:presLayoutVars>
      </dgm:prSet>
      <dgm:spPr/>
      <dgm:t>
        <a:bodyPr/>
        <a:lstStyle/>
        <a:p>
          <a:endParaRPr lang="it-IT"/>
        </a:p>
      </dgm:t>
    </dgm:pt>
    <dgm:pt modelId="{97276C56-3A1A-DC41-8757-A492D04C573C}" type="pres">
      <dgm:prSet presAssocID="{616E972E-2B4A-954D-B526-BF4041452EF6}" presName="parentText" presStyleLbl="node1" presStyleIdx="0" presStyleCnt="4">
        <dgm:presLayoutVars>
          <dgm:chMax val="0"/>
          <dgm:bulletEnabled val="1"/>
        </dgm:presLayoutVars>
      </dgm:prSet>
      <dgm:spPr/>
      <dgm:t>
        <a:bodyPr/>
        <a:lstStyle/>
        <a:p>
          <a:endParaRPr lang="it-IT"/>
        </a:p>
      </dgm:t>
    </dgm:pt>
    <dgm:pt modelId="{75B69E40-1A52-F64E-B711-1F61BEA509BA}" type="pres">
      <dgm:prSet presAssocID="{E18BC06E-A4F9-8B4A-A5D1-DABA83A93F5B}" presName="spacer" presStyleCnt="0"/>
      <dgm:spPr/>
    </dgm:pt>
    <dgm:pt modelId="{9206A961-E3C2-CB43-8107-C0C829EADC33}" type="pres">
      <dgm:prSet presAssocID="{B5805235-5C4B-5047-99FB-2CEBDE3CC01B}" presName="parentText" presStyleLbl="node1" presStyleIdx="1" presStyleCnt="4">
        <dgm:presLayoutVars>
          <dgm:chMax val="0"/>
          <dgm:bulletEnabled val="1"/>
        </dgm:presLayoutVars>
      </dgm:prSet>
      <dgm:spPr/>
      <dgm:t>
        <a:bodyPr/>
        <a:lstStyle/>
        <a:p>
          <a:endParaRPr lang="it-IT"/>
        </a:p>
      </dgm:t>
    </dgm:pt>
    <dgm:pt modelId="{473BD72F-FB7C-0D46-9778-2B32B07109E4}" type="pres">
      <dgm:prSet presAssocID="{76ED0A3D-A1D8-1D48-8D47-0938F8AAF685}" presName="spacer" presStyleCnt="0"/>
      <dgm:spPr/>
    </dgm:pt>
    <dgm:pt modelId="{23C70930-50FB-9A46-9C65-396D07B0789E}" type="pres">
      <dgm:prSet presAssocID="{A8F10A71-3223-9C41-A5B8-403432540680}" presName="parentText" presStyleLbl="node1" presStyleIdx="2" presStyleCnt="4">
        <dgm:presLayoutVars>
          <dgm:chMax val="0"/>
          <dgm:bulletEnabled val="1"/>
        </dgm:presLayoutVars>
      </dgm:prSet>
      <dgm:spPr/>
      <dgm:t>
        <a:bodyPr/>
        <a:lstStyle/>
        <a:p>
          <a:endParaRPr lang="it-IT"/>
        </a:p>
      </dgm:t>
    </dgm:pt>
    <dgm:pt modelId="{7B71E971-DB2D-5345-9AF1-E28790638D46}" type="pres">
      <dgm:prSet presAssocID="{A6D6F775-0FFB-4B4E-B110-AC56D5D788CC}" presName="spacer" presStyleCnt="0"/>
      <dgm:spPr/>
    </dgm:pt>
    <dgm:pt modelId="{EE17F209-0FB2-9D4D-A65B-72B581B2D3B6}" type="pres">
      <dgm:prSet presAssocID="{0693EBBE-EDE6-D446-9CAA-8F2029CDD619}" presName="parentText" presStyleLbl="node1" presStyleIdx="3" presStyleCnt="4">
        <dgm:presLayoutVars>
          <dgm:chMax val="0"/>
          <dgm:bulletEnabled val="1"/>
        </dgm:presLayoutVars>
      </dgm:prSet>
      <dgm:spPr/>
      <dgm:t>
        <a:bodyPr/>
        <a:lstStyle/>
        <a:p>
          <a:endParaRPr lang="it-IT"/>
        </a:p>
      </dgm:t>
    </dgm:pt>
  </dgm:ptLst>
  <dgm:cxnLst>
    <dgm:cxn modelId="{7D156FCA-6D90-6E4D-9C7E-72869F6CEAEB}" srcId="{CD3ACA4F-2B56-E545-8F16-237BF4A329EC}" destId="{A8F10A71-3223-9C41-A5B8-403432540680}" srcOrd="2" destOrd="0" parTransId="{0E72E671-6ADB-2E4F-9277-471DFA096D79}" sibTransId="{A6D6F775-0FFB-4B4E-B110-AC56D5D788CC}"/>
    <dgm:cxn modelId="{2E656811-077A-EC40-9675-3A41FDB24407}" srcId="{CD3ACA4F-2B56-E545-8F16-237BF4A329EC}" destId="{616E972E-2B4A-954D-B526-BF4041452EF6}" srcOrd="0" destOrd="0" parTransId="{A65E5413-7BF7-6741-930D-AED623248C32}" sibTransId="{E18BC06E-A4F9-8B4A-A5D1-DABA83A93F5B}"/>
    <dgm:cxn modelId="{F12AF5F9-A4DC-5342-AF44-D04599505E2D}" type="presOf" srcId="{0693EBBE-EDE6-D446-9CAA-8F2029CDD619}" destId="{EE17F209-0FB2-9D4D-A65B-72B581B2D3B6}" srcOrd="0" destOrd="0" presId="urn:microsoft.com/office/officeart/2005/8/layout/vList2"/>
    <dgm:cxn modelId="{242440A7-4F2D-8041-BFDE-3A002F467511}" type="presOf" srcId="{B5805235-5C4B-5047-99FB-2CEBDE3CC01B}" destId="{9206A961-E3C2-CB43-8107-C0C829EADC33}" srcOrd="0" destOrd="0" presId="urn:microsoft.com/office/officeart/2005/8/layout/vList2"/>
    <dgm:cxn modelId="{CD856CE9-5E42-1243-BDA3-AB834993F61A}" srcId="{CD3ACA4F-2B56-E545-8F16-237BF4A329EC}" destId="{B5805235-5C4B-5047-99FB-2CEBDE3CC01B}" srcOrd="1" destOrd="0" parTransId="{91F9EECF-81FE-8A4C-B4FE-C7F1E63ED115}" sibTransId="{76ED0A3D-A1D8-1D48-8D47-0938F8AAF685}"/>
    <dgm:cxn modelId="{FB09E286-F586-A64C-94FE-17089E820B5F}" type="presOf" srcId="{CD3ACA4F-2B56-E545-8F16-237BF4A329EC}" destId="{8213A012-6251-0041-BB35-99FEAFD2DF9A}" srcOrd="0" destOrd="0" presId="urn:microsoft.com/office/officeart/2005/8/layout/vList2"/>
    <dgm:cxn modelId="{91B41C8E-4C92-3748-A96C-3F521E5701E2}" type="presOf" srcId="{A8F10A71-3223-9C41-A5B8-403432540680}" destId="{23C70930-50FB-9A46-9C65-396D07B0789E}" srcOrd="0" destOrd="0" presId="urn:microsoft.com/office/officeart/2005/8/layout/vList2"/>
    <dgm:cxn modelId="{CAA84020-20A8-614E-A327-E07896FF1645}" srcId="{CD3ACA4F-2B56-E545-8F16-237BF4A329EC}" destId="{0693EBBE-EDE6-D446-9CAA-8F2029CDD619}" srcOrd="3" destOrd="0" parTransId="{E3C2ED97-BDAE-B842-B6AF-0AEC1F2565B9}" sibTransId="{70A55254-9915-2E4A-9F08-A042B8B57E90}"/>
    <dgm:cxn modelId="{FA129A79-0D67-ED4B-9A09-C14EB1916A2B}" type="presOf" srcId="{616E972E-2B4A-954D-B526-BF4041452EF6}" destId="{97276C56-3A1A-DC41-8757-A492D04C573C}" srcOrd="0" destOrd="0" presId="urn:microsoft.com/office/officeart/2005/8/layout/vList2"/>
    <dgm:cxn modelId="{59A6882D-3022-E64F-A43F-617816181B99}" type="presParOf" srcId="{8213A012-6251-0041-BB35-99FEAFD2DF9A}" destId="{97276C56-3A1A-DC41-8757-A492D04C573C}" srcOrd="0" destOrd="0" presId="urn:microsoft.com/office/officeart/2005/8/layout/vList2"/>
    <dgm:cxn modelId="{40A74CAF-2F9B-E545-B1E9-F074C2118206}" type="presParOf" srcId="{8213A012-6251-0041-BB35-99FEAFD2DF9A}" destId="{75B69E40-1A52-F64E-B711-1F61BEA509BA}" srcOrd="1" destOrd="0" presId="urn:microsoft.com/office/officeart/2005/8/layout/vList2"/>
    <dgm:cxn modelId="{A3BCE86B-121E-EF41-950D-4CD524FDAA6E}" type="presParOf" srcId="{8213A012-6251-0041-BB35-99FEAFD2DF9A}" destId="{9206A961-E3C2-CB43-8107-C0C829EADC33}" srcOrd="2" destOrd="0" presId="urn:microsoft.com/office/officeart/2005/8/layout/vList2"/>
    <dgm:cxn modelId="{53A0D5B4-FC52-834F-8663-98B199765208}" type="presParOf" srcId="{8213A012-6251-0041-BB35-99FEAFD2DF9A}" destId="{473BD72F-FB7C-0D46-9778-2B32B07109E4}" srcOrd="3" destOrd="0" presId="urn:microsoft.com/office/officeart/2005/8/layout/vList2"/>
    <dgm:cxn modelId="{02D3D5E8-2865-4D43-BC89-16BB1690B041}" type="presParOf" srcId="{8213A012-6251-0041-BB35-99FEAFD2DF9A}" destId="{23C70930-50FB-9A46-9C65-396D07B0789E}" srcOrd="4" destOrd="0" presId="urn:microsoft.com/office/officeart/2005/8/layout/vList2"/>
    <dgm:cxn modelId="{F1793348-6972-6542-AC0D-7BE71422C7C5}" type="presParOf" srcId="{8213A012-6251-0041-BB35-99FEAFD2DF9A}" destId="{7B71E971-DB2D-5345-9AF1-E28790638D46}" srcOrd="5" destOrd="0" presId="urn:microsoft.com/office/officeart/2005/8/layout/vList2"/>
    <dgm:cxn modelId="{9ECFA9BC-11D2-164F-93C2-9CF19E91A395}" type="presParOf" srcId="{8213A012-6251-0041-BB35-99FEAFD2DF9A}" destId="{EE17F209-0FB2-9D4D-A65B-72B581B2D3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205BC-4262-456A-9B72-F3DC2991048F}">
      <dsp:nvSpPr>
        <dsp:cNvPr id="0" name=""/>
        <dsp:cNvSpPr/>
      </dsp:nvSpPr>
      <dsp:spPr>
        <a:xfrm>
          <a:off x="0" y="2230"/>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FB29B-9911-4242-AB27-45CB235C8D5D}">
      <dsp:nvSpPr>
        <dsp:cNvPr id="0" name=""/>
        <dsp:cNvSpPr/>
      </dsp:nvSpPr>
      <dsp:spPr>
        <a:xfrm>
          <a:off x="0" y="2230"/>
          <a:ext cx="8856663" cy="141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kern="1200" dirty="0" smtClean="0"/>
            <a:t>Dà avvio al Ciclo di </a:t>
          </a:r>
          <a:r>
            <a:rPr lang="it-IT" sz="2800" i="1" kern="1200" dirty="0" smtClean="0"/>
            <a:t>gestione della performance, </a:t>
          </a:r>
          <a:r>
            <a:rPr lang="it-IT" sz="2800" kern="1200" dirty="0" smtClean="0"/>
            <a:t>in coerenza con quanto disposto dall’art.4 del D.lgs. n. 150/2009.</a:t>
          </a:r>
          <a:endParaRPr lang="it-IT" sz="2800" kern="1200" dirty="0"/>
        </a:p>
      </dsp:txBody>
      <dsp:txXfrm>
        <a:off x="0" y="2230"/>
        <a:ext cx="8856663" cy="1417645"/>
      </dsp:txXfrm>
    </dsp:sp>
    <dsp:sp modelId="{D2721EB3-57D3-490D-9C85-BE697E2C1A8E}">
      <dsp:nvSpPr>
        <dsp:cNvPr id="0" name=""/>
        <dsp:cNvSpPr/>
      </dsp:nvSpPr>
      <dsp:spPr>
        <a:xfrm>
          <a:off x="0" y="1419875"/>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A8391-7B43-46FE-B04C-A4C4124BE25D}">
      <dsp:nvSpPr>
        <dsp:cNvPr id="0" name=""/>
        <dsp:cNvSpPr/>
      </dsp:nvSpPr>
      <dsp:spPr>
        <a:xfrm>
          <a:off x="0" y="1419875"/>
          <a:ext cx="8856663" cy="289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kern="1200" dirty="0" smtClean="0"/>
            <a:t>E’ un documento </a:t>
          </a:r>
          <a:r>
            <a:rPr lang="it-IT" sz="2800" b="1" kern="1200" dirty="0" smtClean="0"/>
            <a:t>programmatico</a:t>
          </a:r>
          <a:r>
            <a:rPr lang="it-IT" sz="2800" kern="1200" dirty="0" smtClean="0"/>
            <a:t> nel quale sono indicati gli </a:t>
          </a:r>
          <a:r>
            <a:rPr lang="it-IT" sz="2800" b="1" kern="1200" dirty="0" smtClean="0"/>
            <a:t>obiettivi</a:t>
          </a:r>
          <a:r>
            <a:rPr lang="it-IT" sz="2800" kern="1200" dirty="0" smtClean="0"/>
            <a:t>, gli </a:t>
          </a:r>
          <a:r>
            <a:rPr lang="it-IT" sz="2800" b="1" kern="1200" dirty="0" smtClean="0"/>
            <a:t>indicatori</a:t>
          </a:r>
          <a:r>
            <a:rPr lang="it-IT" sz="2800" kern="1200" dirty="0" smtClean="0"/>
            <a:t> ed i </a:t>
          </a:r>
          <a:r>
            <a:rPr lang="it-IT" sz="2800" b="1" kern="1200" dirty="0" smtClean="0"/>
            <a:t>target di riferimento</a:t>
          </a:r>
          <a:r>
            <a:rPr lang="it-IT" sz="2800" kern="1200" dirty="0" smtClean="0"/>
            <a:t> dell’ARCEA, insieme agli elementi fondamentali sui quali si baserà poi la </a:t>
          </a:r>
          <a:r>
            <a:rPr lang="it-IT" sz="2800" b="1" kern="1200" dirty="0" smtClean="0"/>
            <a:t>misurazione, la valutazione e la rendicontazione</a:t>
          </a:r>
          <a:r>
            <a:rPr lang="it-IT" sz="2800" kern="1200" dirty="0" smtClean="0"/>
            <a:t> della </a:t>
          </a:r>
          <a:r>
            <a:rPr lang="it-IT" sz="2800" i="1" kern="1200" dirty="0" smtClean="0"/>
            <a:t>performance</a:t>
          </a:r>
          <a:r>
            <a:rPr lang="it-IT" sz="2800" kern="1200" dirty="0" smtClean="0"/>
            <a:t> </a:t>
          </a:r>
          <a:endParaRPr lang="it-IT" sz="2800" kern="1200" dirty="0"/>
        </a:p>
      </dsp:txBody>
      <dsp:txXfrm>
        <a:off x="0" y="1419875"/>
        <a:ext cx="8856663" cy="28990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89EE8-1018-C642-9A78-EAEB968A570F}">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534E8E-D3AC-D242-AA22-339D47691731}">
      <dsp:nvSpPr>
        <dsp:cNvPr id="0" name=""/>
        <dsp:cNvSpPr/>
      </dsp:nvSpPr>
      <dsp:spPr>
        <a:xfrm>
          <a:off x="0" y="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La Direzione, in relazione alle proprie strategie, definisce un Piano della performance triennale, integrato ed aggiornato annualmente.</a:t>
          </a:r>
          <a:endParaRPr lang="it-IT" sz="1700" kern="1200" dirty="0"/>
        </a:p>
      </dsp:txBody>
      <dsp:txXfrm>
        <a:off x="0" y="0"/>
        <a:ext cx="8928992" cy="1080120"/>
      </dsp:txXfrm>
    </dsp:sp>
    <dsp:sp modelId="{546F3649-3DF7-3744-81A7-1B6F8AEECAAB}">
      <dsp:nvSpPr>
        <dsp:cNvPr id="0" name=""/>
        <dsp:cNvSpPr/>
      </dsp:nvSpPr>
      <dsp:spPr>
        <a:xfrm>
          <a:off x="0" y="108011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54F6E8-9E8E-3344-B7D6-48DC22C43F8C}">
      <dsp:nvSpPr>
        <dsp:cNvPr id="0" name=""/>
        <dsp:cNvSpPr/>
      </dsp:nvSpPr>
      <dsp:spPr>
        <a:xfrm>
          <a:off x="0" y="108012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Le strategie sono quindi trasposte in obiettivi strategici e operativi che, con i relativi indicatori, vengono assegnati attraverso un processo di concertazione ai dirigenti e al personale dell’Agenzia.</a:t>
          </a:r>
          <a:endParaRPr lang="it-IT" sz="1700" kern="1200" dirty="0"/>
        </a:p>
      </dsp:txBody>
      <dsp:txXfrm>
        <a:off x="0" y="1080120"/>
        <a:ext cx="8928992" cy="1080120"/>
      </dsp:txXfrm>
    </dsp:sp>
    <dsp:sp modelId="{231D1BC2-70E9-3C44-A655-089662ACE63B}">
      <dsp:nvSpPr>
        <dsp:cNvPr id="0" name=""/>
        <dsp:cNvSpPr/>
      </dsp:nvSpPr>
      <dsp:spPr>
        <a:xfrm>
          <a:off x="0" y="216023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A070A8-5027-3F44-887C-45134619C8BA}">
      <dsp:nvSpPr>
        <dsp:cNvPr id="0" name=""/>
        <dsp:cNvSpPr/>
      </dsp:nvSpPr>
      <dsp:spPr>
        <a:xfrm>
          <a:off x="0" y="216024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smtClean="0"/>
            <a:t>Il Piano della performance, adottato con Decreto del Direttore, viene pubblicato sul sito web istituzionale dell’Agenzia (</a:t>
          </a:r>
          <a:r>
            <a:rPr lang="it-IT" sz="1700" u="sng" kern="1200" baseline="0" smtClean="0">
              <a:hlinkClick xmlns:r="http://schemas.openxmlformats.org/officeDocument/2006/relationships" r:id="rId1"/>
            </a:rPr>
            <a:t>www.arcea.it</a:t>
          </a:r>
          <a:r>
            <a:rPr lang="it-IT" sz="1700" kern="1200" baseline="0" smtClean="0"/>
            <a:t>).</a:t>
          </a:r>
          <a:endParaRPr lang="it-IT" sz="1700" kern="1200"/>
        </a:p>
      </dsp:txBody>
      <dsp:txXfrm>
        <a:off x="0" y="2160240"/>
        <a:ext cx="8928992" cy="1080120"/>
      </dsp:txXfrm>
    </dsp:sp>
    <dsp:sp modelId="{A355259C-7B6F-DA48-A06F-6441662D9DEA}">
      <dsp:nvSpPr>
        <dsp:cNvPr id="0" name=""/>
        <dsp:cNvSpPr/>
      </dsp:nvSpPr>
      <dsp:spPr>
        <a:xfrm>
          <a:off x="0" y="324035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8A59E1-8B8C-B94F-8E71-FAF93A480BED}">
      <dsp:nvSpPr>
        <dsp:cNvPr id="0" name=""/>
        <dsp:cNvSpPr/>
      </dsp:nvSpPr>
      <dsp:spPr>
        <a:xfrm>
          <a:off x="0" y="324036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sz="1700" kern="1200" dirty="0"/>
        </a:p>
      </dsp:txBody>
      <dsp:txXfrm>
        <a:off x="0" y="3240360"/>
        <a:ext cx="8928992" cy="1080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A5D6-7E7E-B64E-8D7E-F0529294C15F}">
      <dsp:nvSpPr>
        <dsp:cNvPr id="0" name=""/>
        <dsp:cNvSpPr/>
      </dsp:nvSpPr>
      <dsp:spPr>
        <a:xfrm>
          <a:off x="0" y="16350"/>
          <a:ext cx="8928992" cy="98338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it-IT" sz="4100" kern="1200" baseline="0" dirty="0" smtClean="0"/>
            <a:t>Pagamenti 2016</a:t>
          </a:r>
          <a:endParaRPr lang="it-IT" sz="4100" kern="1200" dirty="0"/>
        </a:p>
      </dsp:txBody>
      <dsp:txXfrm>
        <a:off x="48005" y="64355"/>
        <a:ext cx="8832982" cy="887374"/>
      </dsp:txXfrm>
    </dsp:sp>
    <dsp:sp modelId="{AB6D7D56-92A8-5244-8B96-DE82997DDBB2}">
      <dsp:nvSpPr>
        <dsp:cNvPr id="0" name=""/>
        <dsp:cNvSpPr/>
      </dsp:nvSpPr>
      <dsp:spPr>
        <a:xfrm>
          <a:off x="0" y="1117815"/>
          <a:ext cx="8928992" cy="98338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it-IT" sz="4100" kern="1200" baseline="0" smtClean="0"/>
            <a:t>Nuova Disciplina UMA</a:t>
          </a:r>
          <a:endParaRPr lang="it-IT" sz="4100" kern="1200"/>
        </a:p>
      </dsp:txBody>
      <dsp:txXfrm>
        <a:off x="48005" y="1165820"/>
        <a:ext cx="8832982" cy="887374"/>
      </dsp:txXfrm>
    </dsp:sp>
    <dsp:sp modelId="{CA3FC553-504F-E848-B060-7D3509ECE7F0}">
      <dsp:nvSpPr>
        <dsp:cNvPr id="0" name=""/>
        <dsp:cNvSpPr/>
      </dsp:nvSpPr>
      <dsp:spPr>
        <a:xfrm>
          <a:off x="0" y="2219280"/>
          <a:ext cx="8928992" cy="98338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it-IT" sz="4100" kern="1200" baseline="0" smtClean="0"/>
            <a:t>Governo e Sicurezza dei dati</a:t>
          </a:r>
          <a:endParaRPr lang="it-IT" sz="4100" kern="1200"/>
        </a:p>
      </dsp:txBody>
      <dsp:txXfrm>
        <a:off x="48005" y="2267285"/>
        <a:ext cx="8832982" cy="887374"/>
      </dsp:txXfrm>
    </dsp:sp>
    <dsp:sp modelId="{516E75CA-7A30-6D43-859B-55073E86E2C9}">
      <dsp:nvSpPr>
        <dsp:cNvPr id="0" name=""/>
        <dsp:cNvSpPr/>
      </dsp:nvSpPr>
      <dsp:spPr>
        <a:xfrm>
          <a:off x="0" y="3320745"/>
          <a:ext cx="8928992" cy="98338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it-IT" sz="4100" kern="1200" baseline="0" smtClean="0"/>
            <a:t>Lotta antifrode</a:t>
          </a:r>
          <a:endParaRPr lang="it-IT" sz="4100" kern="1200"/>
        </a:p>
      </dsp:txBody>
      <dsp:txXfrm>
        <a:off x="48005" y="3368750"/>
        <a:ext cx="8832982" cy="8873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7761F-5E0F-487D-BC93-EA0CE0A94693}">
      <dsp:nvSpPr>
        <dsp:cNvPr id="0" name=""/>
        <dsp:cNvSpPr/>
      </dsp:nvSpPr>
      <dsp:spPr>
        <a:xfrm rot="5400000">
          <a:off x="4487538" y="-877057"/>
          <a:ext cx="3168352" cy="5714554"/>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it-IT" sz="2600" kern="1200" baseline="0" dirty="0" smtClean="0"/>
            <a:t>Gestione delle assegnazioni da parte della Regione e dei Centri di Assistenza Agricola</a:t>
          </a:r>
          <a:endParaRPr lang="it-IT" sz="2600" kern="1200" dirty="0"/>
        </a:p>
        <a:p>
          <a:pPr marL="228600" lvl="1" indent="-228600" algn="l" defTabSz="1155700" rtl="0">
            <a:lnSpc>
              <a:spcPct val="90000"/>
            </a:lnSpc>
            <a:spcBef>
              <a:spcPct val="0"/>
            </a:spcBef>
            <a:spcAft>
              <a:spcPct val="15000"/>
            </a:spcAft>
            <a:buChar char="••"/>
          </a:pPr>
          <a:r>
            <a:rPr lang="it-IT" sz="2600" kern="1200" baseline="0" smtClean="0"/>
            <a:t>Informatizzazione delle procedure </a:t>
          </a:r>
          <a:endParaRPr lang="it-IT" sz="2600" kern="1200"/>
        </a:p>
        <a:p>
          <a:pPr marL="228600" lvl="1" indent="-228600" algn="l" defTabSz="1155700" rtl="0">
            <a:lnSpc>
              <a:spcPct val="90000"/>
            </a:lnSpc>
            <a:spcBef>
              <a:spcPct val="0"/>
            </a:spcBef>
            <a:spcAft>
              <a:spcPct val="15000"/>
            </a:spcAft>
            <a:buChar char="••"/>
          </a:pPr>
          <a:r>
            <a:rPr lang="it-IT" sz="2600" kern="1200" baseline="0" smtClean="0"/>
            <a:t>Libretto di controllo elettronico </a:t>
          </a:r>
          <a:endParaRPr lang="it-IT" sz="2600" kern="1200"/>
        </a:p>
        <a:p>
          <a:pPr marL="228600" lvl="1" indent="-228600" algn="l" defTabSz="1155700" rtl="0">
            <a:lnSpc>
              <a:spcPct val="90000"/>
            </a:lnSpc>
            <a:spcBef>
              <a:spcPct val="0"/>
            </a:spcBef>
            <a:spcAft>
              <a:spcPct val="15000"/>
            </a:spcAft>
            <a:buChar char="••"/>
          </a:pPr>
          <a:r>
            <a:rPr lang="it-IT" sz="2600" kern="1200" baseline="0" smtClean="0"/>
            <a:t>Conferimento all’ARCEA di nuove attribuzioni</a:t>
          </a:r>
          <a:endParaRPr lang="it-IT" sz="2600" kern="1200"/>
        </a:p>
      </dsp:txBody>
      <dsp:txXfrm rot="-5400000">
        <a:off x="3214437" y="550710"/>
        <a:ext cx="5559888" cy="2859020"/>
      </dsp:txXfrm>
    </dsp:sp>
    <dsp:sp modelId="{3D4DF40C-BAAF-4AB4-AF94-FD2B05E31DD5}">
      <dsp:nvSpPr>
        <dsp:cNvPr id="0" name=""/>
        <dsp:cNvSpPr/>
      </dsp:nvSpPr>
      <dsp:spPr>
        <a:xfrm>
          <a:off x="0" y="0"/>
          <a:ext cx="3214437" cy="39604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t-IT" sz="2500" kern="1200" baseline="0" dirty="0" smtClean="0"/>
            <a:t>La Regione Calabria con D.G.R. n. 432 del 10 novembre 2016 ha adottato una nuova procedura di assegnazione del carburante agricolo ad accise agevolate, le cui principali novità sono:</a:t>
          </a:r>
          <a:endParaRPr lang="it-IT" sz="2500" kern="1200" dirty="0"/>
        </a:p>
      </dsp:txBody>
      <dsp:txXfrm>
        <a:off x="156916" y="156916"/>
        <a:ext cx="2900605" cy="36466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981D5-96C1-42FD-991B-8FB7E803E265}">
      <dsp:nvSpPr>
        <dsp:cNvPr id="0" name=""/>
        <dsp:cNvSpPr/>
      </dsp:nvSpPr>
      <dsp:spPr>
        <a:xfrm>
          <a:off x="0" y="0"/>
          <a:ext cx="89289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4C7F3-91D4-4659-B586-8DA54A92872F}">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smtClean="0"/>
            <a:t>L’ARCEA, in ottemperanza a quanto disposto dalla D.G.R. n. 432/2016 provvede:</a:t>
          </a:r>
          <a:endParaRPr lang="it-IT" sz="2200" kern="1200"/>
        </a:p>
      </dsp:txBody>
      <dsp:txXfrm>
        <a:off x="0" y="0"/>
        <a:ext cx="1785798" cy="4320480"/>
      </dsp:txXfrm>
    </dsp:sp>
    <dsp:sp modelId="{581FB75C-07B9-4206-A619-D75F0403F68A}">
      <dsp:nvSpPr>
        <dsp:cNvPr id="0" name=""/>
        <dsp:cNvSpPr/>
      </dsp:nvSpPr>
      <dsp:spPr>
        <a:xfrm>
          <a:off x="1919733" y="67507"/>
          <a:ext cx="7009258"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it-IT" sz="2700" kern="1200" baseline="0" smtClean="0"/>
            <a:t>all’individuazione, all’acquisizione ed all’implementazione dell’applicativo informatico;</a:t>
          </a:r>
          <a:endParaRPr lang="it-IT" sz="2700" kern="1200"/>
        </a:p>
      </dsp:txBody>
      <dsp:txXfrm>
        <a:off x="1919733" y="67507"/>
        <a:ext cx="7009258" cy="1350150"/>
      </dsp:txXfrm>
    </dsp:sp>
    <dsp:sp modelId="{D62FD501-95AF-481C-910D-9CEB88A437F8}">
      <dsp:nvSpPr>
        <dsp:cNvPr id="0" name=""/>
        <dsp:cNvSpPr/>
      </dsp:nvSpPr>
      <dsp:spPr>
        <a:xfrm>
          <a:off x="1785798" y="1417657"/>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FCD503-9EAB-4994-8E03-9B46CD93768A}">
      <dsp:nvSpPr>
        <dsp:cNvPr id="0" name=""/>
        <dsp:cNvSpPr/>
      </dsp:nvSpPr>
      <dsp:spPr>
        <a:xfrm>
          <a:off x="1919733" y="1485165"/>
          <a:ext cx="7009258"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it-IT" sz="2700" kern="1200" baseline="0" smtClean="0"/>
            <a:t>alla definizione delle procedure tecniche amministrative riferite al funzionamento dell’applicativo</a:t>
          </a:r>
          <a:endParaRPr lang="it-IT" sz="2700" kern="1200"/>
        </a:p>
      </dsp:txBody>
      <dsp:txXfrm>
        <a:off x="1919733" y="1485165"/>
        <a:ext cx="7009258" cy="1350150"/>
      </dsp:txXfrm>
    </dsp:sp>
    <dsp:sp modelId="{D36AF40F-D4B7-4805-A468-734B62F7CF82}">
      <dsp:nvSpPr>
        <dsp:cNvPr id="0" name=""/>
        <dsp:cNvSpPr/>
      </dsp:nvSpPr>
      <dsp:spPr>
        <a:xfrm>
          <a:off x="1785798" y="2835314"/>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EBEDF-189A-4054-8C4B-9703B355C3E3}">
      <dsp:nvSpPr>
        <dsp:cNvPr id="0" name=""/>
        <dsp:cNvSpPr/>
      </dsp:nvSpPr>
      <dsp:spPr>
        <a:xfrm>
          <a:off x="1919733" y="2902822"/>
          <a:ext cx="7009258" cy="135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it-IT" sz="2700" kern="1200" baseline="0" smtClean="0"/>
            <a:t>alla predisposizione delle attività di controllo nei confronti dei CAA e degli aventi diritti</a:t>
          </a:r>
          <a:endParaRPr lang="it-IT" sz="2700" kern="1200"/>
        </a:p>
      </dsp:txBody>
      <dsp:txXfrm>
        <a:off x="1919733" y="2902822"/>
        <a:ext cx="7009258" cy="1350150"/>
      </dsp:txXfrm>
    </dsp:sp>
    <dsp:sp modelId="{EFEC62E6-E0D4-436D-A2F3-441F8BA37DE7}">
      <dsp:nvSpPr>
        <dsp:cNvPr id="0" name=""/>
        <dsp:cNvSpPr/>
      </dsp:nvSpPr>
      <dsp:spPr>
        <a:xfrm>
          <a:off x="1785798" y="425297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B11F2-C6E7-4C2D-8913-50C15811F675}">
      <dsp:nvSpPr>
        <dsp:cNvPr id="0" name=""/>
        <dsp:cNvSpPr/>
      </dsp:nvSpPr>
      <dsp:spPr>
        <a:xfrm>
          <a:off x="2497" y="1117348"/>
          <a:ext cx="8179129" cy="444563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F7D99-0FC9-499B-919D-44E83A6E05E3}">
      <dsp:nvSpPr>
        <dsp:cNvPr id="0" name=""/>
        <dsp:cNvSpPr/>
      </dsp:nvSpPr>
      <dsp:spPr>
        <a:xfrm>
          <a:off x="6016804" y="1739462"/>
          <a:ext cx="2487986" cy="258950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rtl="0">
            <a:lnSpc>
              <a:spcPct val="90000"/>
            </a:lnSpc>
            <a:spcBef>
              <a:spcPct val="0"/>
            </a:spcBef>
            <a:spcAft>
              <a:spcPct val="15000"/>
            </a:spcAft>
            <a:buChar char="••"/>
          </a:pPr>
          <a:r>
            <a:rPr lang="it-IT" sz="1800" kern="1200" smtClean="0"/>
            <a:t>Gestione pratiche</a:t>
          </a:r>
          <a:endParaRPr lang="it-IT" sz="1800" kern="1200"/>
        </a:p>
        <a:p>
          <a:pPr marL="171450" lvl="1" indent="-171450" algn="l" defTabSz="800100" rtl="0">
            <a:lnSpc>
              <a:spcPct val="90000"/>
            </a:lnSpc>
            <a:spcBef>
              <a:spcPct val="0"/>
            </a:spcBef>
            <a:spcAft>
              <a:spcPct val="15000"/>
            </a:spcAft>
            <a:buChar char="••"/>
          </a:pPr>
          <a:r>
            <a:rPr lang="it-IT" sz="1800" kern="1200" smtClean="0"/>
            <a:t>Statistiche e report</a:t>
          </a:r>
          <a:endParaRPr lang="it-IT" sz="1800" kern="1200"/>
        </a:p>
        <a:p>
          <a:pPr marL="171450" lvl="1" indent="-171450" algn="l" defTabSz="800100" rtl="0">
            <a:lnSpc>
              <a:spcPct val="90000"/>
            </a:lnSpc>
            <a:spcBef>
              <a:spcPct val="0"/>
            </a:spcBef>
            <a:spcAft>
              <a:spcPct val="15000"/>
            </a:spcAft>
            <a:buChar char="••"/>
          </a:pPr>
          <a:r>
            <a:rPr lang="it-IT" sz="1800" kern="1200" smtClean="0"/>
            <a:t>Comunicazioni agli utenti</a:t>
          </a:r>
          <a:endParaRPr lang="it-IT" sz="1800" kern="1200"/>
        </a:p>
        <a:p>
          <a:pPr marL="171450" lvl="1" indent="-171450" algn="l" defTabSz="800100" rtl="0">
            <a:lnSpc>
              <a:spcPct val="90000"/>
            </a:lnSpc>
            <a:spcBef>
              <a:spcPct val="0"/>
            </a:spcBef>
            <a:spcAft>
              <a:spcPct val="15000"/>
            </a:spcAft>
            <a:buChar char="••"/>
          </a:pPr>
          <a:r>
            <a:rPr lang="it-IT" sz="1800" kern="1200" smtClean="0"/>
            <a:t>Gestione controlli campione</a:t>
          </a:r>
          <a:endParaRPr lang="it-IT" sz="1800" kern="1200"/>
        </a:p>
        <a:p>
          <a:pPr marL="171450" lvl="1" indent="-171450" algn="l" defTabSz="800100" rtl="0">
            <a:lnSpc>
              <a:spcPct val="90000"/>
            </a:lnSpc>
            <a:spcBef>
              <a:spcPct val="0"/>
            </a:spcBef>
            <a:spcAft>
              <a:spcPct val="15000"/>
            </a:spcAft>
            <a:buChar char="••"/>
          </a:pPr>
          <a:r>
            <a:rPr lang="it-IT" sz="1800" kern="1200" smtClean="0"/>
            <a:t>Gestione storico assegnazione</a:t>
          </a:r>
          <a:endParaRPr lang="it-IT" sz="1800" kern="1200"/>
        </a:p>
      </dsp:txBody>
      <dsp:txXfrm>
        <a:off x="6089675" y="1812333"/>
        <a:ext cx="2342244" cy="2443761"/>
      </dsp:txXfrm>
    </dsp:sp>
    <dsp:sp modelId="{F0184EDF-C902-4563-BF45-D4C40F5D601D}">
      <dsp:nvSpPr>
        <dsp:cNvPr id="0" name=""/>
        <dsp:cNvSpPr/>
      </dsp:nvSpPr>
      <dsp:spPr>
        <a:xfrm>
          <a:off x="58586" y="269661"/>
          <a:ext cx="8066951" cy="7655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it-IT" sz="2100" kern="1200" dirty="0" smtClean="0"/>
            <a:t>Consente la gestione automatizzata e centralizzata delle procedure per l’assegnazione delle agevolazioni fiscali per il carburante agricolo:</a:t>
          </a:r>
          <a:endParaRPr lang="it-IT" sz="2100" kern="1200" dirty="0"/>
        </a:p>
      </dsp:txBody>
      <dsp:txXfrm>
        <a:off x="58586" y="269661"/>
        <a:ext cx="8066951" cy="7655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4A08D-B6FC-449B-8619-2556F95B1BCE}">
      <dsp:nvSpPr>
        <dsp:cNvPr id="0" name=""/>
        <dsp:cNvSpPr/>
      </dsp:nvSpPr>
      <dsp:spPr>
        <a:xfrm>
          <a:off x="0" y="0"/>
          <a:ext cx="8928992" cy="439248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rtl="0">
            <a:lnSpc>
              <a:spcPct val="90000"/>
            </a:lnSpc>
            <a:spcBef>
              <a:spcPct val="0"/>
            </a:spcBef>
            <a:spcAft>
              <a:spcPct val="35000"/>
            </a:spcAft>
          </a:pPr>
          <a:r>
            <a:rPr lang="it-IT" sz="3500" kern="1200" baseline="0" dirty="0" smtClean="0"/>
            <a:t>Gli assegnatari UMA, da </a:t>
          </a:r>
          <a:r>
            <a:rPr lang="it-IT" sz="3500" b="1" kern="1200" baseline="0" dirty="0" smtClean="0"/>
            <a:t>portale</a:t>
          </a:r>
          <a:r>
            <a:rPr lang="it-IT" sz="3500" kern="1200" baseline="0" dirty="0" smtClean="0"/>
            <a:t> oppure mediante </a:t>
          </a:r>
          <a:r>
            <a:rPr lang="it-IT" sz="3500" b="1" kern="1200" baseline="0" dirty="0" err="1" smtClean="0"/>
            <a:t>App</a:t>
          </a:r>
          <a:r>
            <a:rPr lang="it-IT" sz="3500" b="1" kern="1200" baseline="0" dirty="0" smtClean="0"/>
            <a:t> mobile</a:t>
          </a:r>
          <a:r>
            <a:rPr lang="it-IT" sz="3500" kern="1200" baseline="0" dirty="0" smtClean="0"/>
            <a:t>, immettendo le credenziali, potranno:</a:t>
          </a:r>
          <a:endParaRPr lang="it-IT" sz="3500" kern="1200" dirty="0"/>
        </a:p>
        <a:p>
          <a:pPr marL="228600" lvl="1" indent="-228600" algn="l" defTabSz="1200150" rtl="0">
            <a:lnSpc>
              <a:spcPct val="90000"/>
            </a:lnSpc>
            <a:spcBef>
              <a:spcPct val="0"/>
            </a:spcBef>
            <a:spcAft>
              <a:spcPct val="15000"/>
            </a:spcAft>
            <a:buChar char="••"/>
          </a:pPr>
          <a:r>
            <a:rPr lang="it-IT" sz="2700" kern="1200" baseline="0" dirty="0" smtClean="0"/>
            <a:t>Compilare la domanda di assegnazione (solo da portale)</a:t>
          </a:r>
          <a:endParaRPr lang="it-IT" sz="2700" kern="1200" dirty="0"/>
        </a:p>
        <a:p>
          <a:pPr marL="228600" lvl="1" indent="-228600" algn="l" defTabSz="1200150" rtl="0">
            <a:lnSpc>
              <a:spcPct val="90000"/>
            </a:lnSpc>
            <a:spcBef>
              <a:spcPct val="0"/>
            </a:spcBef>
            <a:spcAft>
              <a:spcPct val="15000"/>
            </a:spcAft>
            <a:buChar char="••"/>
          </a:pPr>
          <a:r>
            <a:rPr lang="it-IT" sz="2700" kern="1200" baseline="0" dirty="0" smtClean="0"/>
            <a:t>Ordinare e validare un ordine di carburante</a:t>
          </a:r>
          <a:endParaRPr lang="it-IT" sz="2700" kern="1200" dirty="0"/>
        </a:p>
        <a:p>
          <a:pPr marL="228600" lvl="1" indent="-228600" algn="l" defTabSz="1200150" rtl="0">
            <a:lnSpc>
              <a:spcPct val="90000"/>
            </a:lnSpc>
            <a:spcBef>
              <a:spcPct val="0"/>
            </a:spcBef>
            <a:spcAft>
              <a:spcPct val="15000"/>
            </a:spcAft>
            <a:buChar char="••"/>
          </a:pPr>
          <a:r>
            <a:rPr lang="it-IT" sz="2700" kern="1200" baseline="0" smtClean="0"/>
            <a:t>Monitorare quantitativi assegnati ed i prelievi</a:t>
          </a:r>
          <a:endParaRPr lang="it-IT" sz="2700" kern="1200"/>
        </a:p>
      </dsp:txBody>
      <dsp:txXfrm>
        <a:off x="2225047" y="0"/>
        <a:ext cx="6703944" cy="4392488"/>
      </dsp:txXfrm>
    </dsp:sp>
    <dsp:sp modelId="{3386D100-2800-4D18-A722-AD1BDEFA2CB1}">
      <dsp:nvSpPr>
        <dsp:cNvPr id="0" name=""/>
        <dsp:cNvSpPr/>
      </dsp:nvSpPr>
      <dsp:spPr>
        <a:xfrm>
          <a:off x="439248" y="439248"/>
          <a:ext cx="1785798" cy="35139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4347-7E22-46A6-AD0D-81D5D92FB257}">
      <dsp:nvSpPr>
        <dsp:cNvPr id="0" name=""/>
        <dsp:cNvSpPr/>
      </dsp:nvSpPr>
      <dsp:spPr>
        <a:xfrm>
          <a:off x="0" y="53502"/>
          <a:ext cx="8928992" cy="91367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t-IT" sz="2300" kern="1200" baseline="0" smtClean="0"/>
            <a:t>Compilazione istanze sul web mediante una procedura guidata</a:t>
          </a:r>
          <a:endParaRPr lang="it-IT" sz="2300" kern="1200"/>
        </a:p>
      </dsp:txBody>
      <dsp:txXfrm>
        <a:off x="44602" y="98104"/>
        <a:ext cx="8839788" cy="824474"/>
      </dsp:txXfrm>
    </dsp:sp>
    <dsp:sp modelId="{B360256D-8B88-4221-BB9D-68E5A7ADD3BA}">
      <dsp:nvSpPr>
        <dsp:cNvPr id="0" name=""/>
        <dsp:cNvSpPr/>
      </dsp:nvSpPr>
      <dsp:spPr>
        <a:xfrm>
          <a:off x="0" y="1033421"/>
          <a:ext cx="8928992" cy="91367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t-IT" sz="2300" kern="1200" baseline="0" smtClean="0"/>
            <a:t>Calcolo automatico assegnazioni con algoritmo oggettivo, dimensionato su parametri normativi vigenti</a:t>
          </a:r>
          <a:endParaRPr lang="it-IT" sz="2300" kern="1200"/>
        </a:p>
      </dsp:txBody>
      <dsp:txXfrm>
        <a:off x="44602" y="1078023"/>
        <a:ext cx="8839788" cy="824474"/>
      </dsp:txXfrm>
    </dsp:sp>
    <dsp:sp modelId="{3A1E72C9-7877-47BA-9812-BCE931513054}">
      <dsp:nvSpPr>
        <dsp:cNvPr id="0" name=""/>
        <dsp:cNvSpPr/>
      </dsp:nvSpPr>
      <dsp:spPr>
        <a:xfrm>
          <a:off x="0" y="2013340"/>
          <a:ext cx="8928992" cy="91367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t-IT" sz="2300" kern="1200" baseline="0" dirty="0" smtClean="0"/>
            <a:t>Invio Istanza Digitale e Validazione pratiche da Back office</a:t>
          </a:r>
          <a:endParaRPr lang="it-IT" sz="2300" kern="1200" dirty="0"/>
        </a:p>
      </dsp:txBody>
      <dsp:txXfrm>
        <a:off x="44602" y="2057942"/>
        <a:ext cx="8839788" cy="824474"/>
      </dsp:txXfrm>
    </dsp:sp>
    <dsp:sp modelId="{175576B7-E0BE-4944-BA8F-2FB4A74DC6D3}">
      <dsp:nvSpPr>
        <dsp:cNvPr id="0" name=""/>
        <dsp:cNvSpPr/>
      </dsp:nvSpPr>
      <dsp:spPr>
        <a:xfrm>
          <a:off x="0" y="2993258"/>
          <a:ext cx="8928992" cy="91367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it-IT" sz="2300" kern="1200" baseline="0" dirty="0" smtClean="0"/>
            <a:t>Emissione libretto di controllo digitale</a:t>
          </a:r>
          <a:endParaRPr lang="it-IT" sz="2300" kern="1200" dirty="0"/>
        </a:p>
      </dsp:txBody>
      <dsp:txXfrm>
        <a:off x="44602" y="3037860"/>
        <a:ext cx="8839788" cy="8244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04F9-1415-364A-9E45-F2F59015C491}">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09F59D-0C87-6444-8072-8C7BCDE1B26A}">
      <dsp:nvSpPr>
        <dsp:cNvPr id="0" name=""/>
        <dsp:cNvSpPr/>
      </dsp:nvSpPr>
      <dsp:spPr>
        <a:xfrm>
          <a:off x="0" y="0"/>
          <a:ext cx="1757045"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b="1" kern="1200" dirty="0" smtClean="0">
              <a:solidFill>
                <a:srgbClr val="1F497D"/>
              </a:solidFill>
            </a:rPr>
            <a:t>RISULTATI ATTIVITÀ DI ARCEA</a:t>
          </a:r>
          <a:endParaRPr lang="it-IT" sz="2800" kern="1200" dirty="0">
            <a:solidFill>
              <a:srgbClr val="1F497D"/>
            </a:solidFill>
          </a:endParaRPr>
        </a:p>
      </dsp:txBody>
      <dsp:txXfrm>
        <a:off x="0" y="0"/>
        <a:ext cx="1757045" cy="4608512"/>
      </dsp:txXfrm>
    </dsp:sp>
    <dsp:sp modelId="{81A58FCD-CC25-B541-8128-FCE88EF76E22}">
      <dsp:nvSpPr>
        <dsp:cNvPr id="0" name=""/>
        <dsp:cNvSpPr/>
      </dsp:nvSpPr>
      <dsp:spPr>
        <a:xfrm>
          <a:off x="1888823" y="43429"/>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130 </a:t>
          </a:r>
          <a:r>
            <a:rPr lang="it-IT" sz="1800" b="1" kern="1200" dirty="0" smtClean="0"/>
            <a:t>denunce</a:t>
          </a:r>
          <a:r>
            <a:rPr lang="it-IT" sz="1800" kern="1200" dirty="0" smtClean="0"/>
            <a:t> di irregolarità all</a:t>
          </a:r>
          <a:r>
            <a:rPr lang="it-IT" altLang="ja-JP" sz="1800" kern="1200" dirty="0" smtClean="0"/>
            <a:t>’</a:t>
          </a:r>
          <a:r>
            <a:rPr lang="it-IT" sz="1800" kern="1200" dirty="0" smtClean="0"/>
            <a:t>Autorità giudiziaria;</a:t>
          </a:r>
          <a:endParaRPr lang="it-IT" sz="1800" kern="1200" dirty="0"/>
        </a:p>
      </dsp:txBody>
      <dsp:txXfrm>
        <a:off x="1888823" y="43429"/>
        <a:ext cx="6896401" cy="868596"/>
      </dsp:txXfrm>
    </dsp:sp>
    <dsp:sp modelId="{04EAD013-F47B-0347-9E4A-D97C4509AE00}">
      <dsp:nvSpPr>
        <dsp:cNvPr id="0" name=""/>
        <dsp:cNvSpPr/>
      </dsp:nvSpPr>
      <dsp:spPr>
        <a:xfrm>
          <a:off x="1757044" y="91202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E6ED06-9ADE-404E-855E-53C7A8BA4FED}">
      <dsp:nvSpPr>
        <dsp:cNvPr id="0" name=""/>
        <dsp:cNvSpPr/>
      </dsp:nvSpPr>
      <dsp:spPr>
        <a:xfrm>
          <a:off x="1888823" y="955456"/>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stringente </a:t>
          </a:r>
          <a:r>
            <a:rPr lang="it-IT" sz="1800" b="1" kern="1200" dirty="0" smtClean="0"/>
            <a:t>collaborazione alle indagini</a:t>
          </a:r>
          <a:r>
            <a:rPr lang="it-IT" sz="1800" kern="1200" dirty="0" smtClean="0"/>
            <a:t> di Polizia giudiziaria mediante fornitura dati e supporto tecnico;</a:t>
          </a:r>
          <a:endParaRPr lang="it-IT" sz="1800" kern="1200" dirty="0"/>
        </a:p>
      </dsp:txBody>
      <dsp:txXfrm>
        <a:off x="1888823" y="955456"/>
        <a:ext cx="6896401" cy="868596"/>
      </dsp:txXfrm>
    </dsp:sp>
    <dsp:sp modelId="{EB7C408E-A806-3A41-A0CE-D89501B104BD}">
      <dsp:nvSpPr>
        <dsp:cNvPr id="0" name=""/>
        <dsp:cNvSpPr/>
      </dsp:nvSpPr>
      <dsp:spPr>
        <a:xfrm>
          <a:off x="1757044" y="1824052"/>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B628704-B622-0B42-BA9D-D77BE0E85245}">
      <dsp:nvSpPr>
        <dsp:cNvPr id="0" name=""/>
        <dsp:cNvSpPr/>
      </dsp:nvSpPr>
      <dsp:spPr>
        <a:xfrm>
          <a:off x="1888823" y="1867482"/>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istruttoria su oltre 200 </a:t>
          </a:r>
          <a:r>
            <a:rPr lang="it-IT" sz="1800" b="1" kern="1200" dirty="0" smtClean="0"/>
            <a:t>verbali Guardia di Finanza</a:t>
          </a:r>
          <a:r>
            <a:rPr lang="it-IT" sz="1800" kern="1200" dirty="0" smtClean="0"/>
            <a:t>;</a:t>
          </a:r>
          <a:endParaRPr lang="it-IT" sz="1800" kern="1200" dirty="0"/>
        </a:p>
      </dsp:txBody>
      <dsp:txXfrm>
        <a:off x="1888823" y="1867482"/>
        <a:ext cx="6896401" cy="868596"/>
      </dsp:txXfrm>
    </dsp:sp>
    <dsp:sp modelId="{DCAA3A60-FFB3-BF46-B717-E924CE70142D}">
      <dsp:nvSpPr>
        <dsp:cNvPr id="0" name=""/>
        <dsp:cNvSpPr/>
      </dsp:nvSpPr>
      <dsp:spPr>
        <a:xfrm>
          <a:off x="1757044" y="273607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77213D-0B69-5342-AB7B-BE810A384663}">
      <dsp:nvSpPr>
        <dsp:cNvPr id="0" name=""/>
        <dsp:cNvSpPr/>
      </dsp:nvSpPr>
      <dsp:spPr>
        <a:xfrm>
          <a:off x="1888823" y="2779508"/>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instaurazione di oltre 60 </a:t>
          </a:r>
          <a:r>
            <a:rPr lang="it-IT" sz="1800" b="1" kern="1200" dirty="0" smtClean="0"/>
            <a:t>processi penali</a:t>
          </a:r>
          <a:r>
            <a:rPr lang="it-IT" sz="1800" kern="1200" dirty="0" smtClean="0"/>
            <a:t> per truffa aggravata in cui ARCEA è parte offesa;</a:t>
          </a:r>
          <a:endParaRPr lang="it-IT" sz="1800" kern="1200" dirty="0"/>
        </a:p>
      </dsp:txBody>
      <dsp:txXfrm>
        <a:off x="1888823" y="2779508"/>
        <a:ext cx="6896401" cy="868596"/>
      </dsp:txXfrm>
    </dsp:sp>
    <dsp:sp modelId="{ADF309B4-A100-334E-B1F6-03CB9FA18C1C}">
      <dsp:nvSpPr>
        <dsp:cNvPr id="0" name=""/>
        <dsp:cNvSpPr/>
      </dsp:nvSpPr>
      <dsp:spPr>
        <a:xfrm>
          <a:off x="1757044" y="364810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1152B81-EEC9-FC43-A0D1-7E49EEA2456F}">
      <dsp:nvSpPr>
        <dsp:cNvPr id="0" name=""/>
        <dsp:cNvSpPr/>
      </dsp:nvSpPr>
      <dsp:spPr>
        <a:xfrm>
          <a:off x="1888823" y="3691535"/>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gestione dei </a:t>
          </a:r>
          <a:r>
            <a:rPr lang="it-IT" sz="1800" b="1" kern="1200" dirty="0" smtClean="0"/>
            <a:t>recuperi</a:t>
          </a:r>
          <a:r>
            <a:rPr lang="it-IT" sz="1800" kern="1200" dirty="0" smtClean="0"/>
            <a:t> connessi alle revoche dei contributi del </a:t>
          </a:r>
          <a:r>
            <a:rPr lang="it-IT" sz="1800" b="1" kern="1200" dirty="0" smtClean="0"/>
            <a:t>PSR 2007/2013</a:t>
          </a:r>
          <a:r>
            <a:rPr lang="it-IT" sz="1800" kern="1200" dirty="0" smtClean="0"/>
            <a:t> da parte del Dipartimento Agricoltura della Regione Calabria.</a:t>
          </a:r>
          <a:endParaRPr lang="it-IT" sz="1800" kern="1200" dirty="0"/>
        </a:p>
      </dsp:txBody>
      <dsp:txXfrm>
        <a:off x="1888823" y="3691535"/>
        <a:ext cx="6896401" cy="868596"/>
      </dsp:txXfrm>
    </dsp:sp>
    <dsp:sp modelId="{2A966BFE-8FEF-2C46-BCDE-19DDE07E6851}">
      <dsp:nvSpPr>
        <dsp:cNvPr id="0" name=""/>
        <dsp:cNvSpPr/>
      </dsp:nvSpPr>
      <dsp:spPr>
        <a:xfrm>
          <a:off x="1757044" y="4560131"/>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D4E0-B79B-0A4F-8AC6-BC7E7BCDB09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BBE9BB-F84E-A94A-B24E-C2E38786D55D}">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smtClean="0">
              <a:solidFill>
                <a:srgbClr val="1F497D"/>
              </a:solidFill>
            </a:rPr>
            <a:t>CASI DI IRREGOLARITA</a:t>
          </a:r>
          <a:r>
            <a:rPr lang="it-IT" altLang="ja-JP" sz="1900" b="1" kern="1200" dirty="0" smtClean="0">
              <a:solidFill>
                <a:srgbClr val="1F497D"/>
              </a:solidFill>
            </a:rPr>
            <a:t>’</a:t>
          </a:r>
          <a:r>
            <a:rPr lang="it-IT" sz="1900" b="1" kern="1200" dirty="0" smtClean="0">
              <a:solidFill>
                <a:srgbClr val="1F497D"/>
              </a:solidFill>
            </a:rPr>
            <a:t> FEASR</a:t>
          </a:r>
          <a:r>
            <a:rPr lang="it-IT" sz="1900" kern="1200" dirty="0" smtClean="0">
              <a:solidFill>
                <a:srgbClr val="1F497D"/>
              </a:solidFill>
            </a:rPr>
            <a:t> </a:t>
          </a:r>
          <a:endParaRPr lang="it-IT" sz="1900" kern="1200" dirty="0">
            <a:solidFill>
              <a:srgbClr val="1F497D"/>
            </a:solidFill>
          </a:endParaRPr>
        </a:p>
      </dsp:txBody>
      <dsp:txXfrm>
        <a:off x="0" y="0"/>
        <a:ext cx="1757045" cy="4537075"/>
      </dsp:txXfrm>
    </dsp:sp>
    <dsp:sp modelId="{7C510E7F-F6B1-4846-9B82-85629B3BCAA7}">
      <dsp:nvSpPr>
        <dsp:cNvPr id="0" name=""/>
        <dsp:cNvSpPr/>
      </dsp:nvSpPr>
      <dsp:spPr>
        <a:xfrm>
          <a:off x="1888823" y="3572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rispetto tempistica di realizzazione del progetto o con modalità non conformi ad esso;</a:t>
          </a:r>
          <a:endParaRPr lang="it-IT" sz="2000" kern="1200" dirty="0"/>
        </a:p>
      </dsp:txBody>
      <dsp:txXfrm>
        <a:off x="1888823" y="35722"/>
        <a:ext cx="6896401" cy="714456"/>
      </dsp:txXfrm>
    </dsp:sp>
    <dsp:sp modelId="{D668E1D5-C497-EF42-88D8-268CEDC3F197}">
      <dsp:nvSpPr>
        <dsp:cNvPr id="0" name=""/>
        <dsp:cNvSpPr/>
      </dsp:nvSpPr>
      <dsp:spPr>
        <a:xfrm>
          <a:off x="1757044" y="750179"/>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375F1AC-7CD2-9241-97D0-D2E74AB23CAB}">
      <dsp:nvSpPr>
        <dsp:cNvPr id="0" name=""/>
        <dsp:cNvSpPr/>
      </dsp:nvSpPr>
      <dsp:spPr>
        <a:xfrm>
          <a:off x="1888823" y="78590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gravi carenze documentali;</a:t>
          </a:r>
          <a:endParaRPr lang="it-IT" sz="2000" kern="1200" dirty="0"/>
        </a:p>
      </dsp:txBody>
      <dsp:txXfrm>
        <a:off x="1888823" y="785902"/>
        <a:ext cx="6896401" cy="714456"/>
      </dsp:txXfrm>
    </dsp:sp>
    <dsp:sp modelId="{3756D86B-4268-4D42-B20B-BA1BB66BDD3C}">
      <dsp:nvSpPr>
        <dsp:cNvPr id="0" name=""/>
        <dsp:cNvSpPr/>
      </dsp:nvSpPr>
      <dsp:spPr>
        <a:xfrm>
          <a:off x="1757044" y="150035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12F8EB7-A046-6C4C-9114-C7543AF1ECDE}">
      <dsp:nvSpPr>
        <dsp:cNvPr id="0" name=""/>
        <dsp:cNvSpPr/>
      </dsp:nvSpPr>
      <dsp:spPr>
        <a:xfrm>
          <a:off x="1888823" y="1536081"/>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possesso della qualifica di IAP;</a:t>
          </a:r>
          <a:endParaRPr lang="it-IT" sz="2000" kern="1200" dirty="0"/>
        </a:p>
      </dsp:txBody>
      <dsp:txXfrm>
        <a:off x="1888823" y="1536081"/>
        <a:ext cx="6896401" cy="714456"/>
      </dsp:txXfrm>
    </dsp:sp>
    <dsp:sp modelId="{F308C690-C75D-EE43-81C4-984EBF93639A}">
      <dsp:nvSpPr>
        <dsp:cNvPr id="0" name=""/>
        <dsp:cNvSpPr/>
      </dsp:nvSpPr>
      <dsp:spPr>
        <a:xfrm>
          <a:off x="1757044" y="225053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23FB34D-5BA1-2A43-9623-F05669154640}">
      <dsp:nvSpPr>
        <dsp:cNvPr id="0" name=""/>
        <dsp:cNvSpPr/>
      </dsp:nvSpPr>
      <dsp:spPr>
        <a:xfrm>
          <a:off x="1888823" y="2286260"/>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rispetto degli impegni stabiliti dal bando o degli obblighi di condizionalità;</a:t>
          </a:r>
          <a:endParaRPr lang="it-IT" sz="2000" kern="1200" dirty="0"/>
        </a:p>
      </dsp:txBody>
      <dsp:txXfrm>
        <a:off x="1888823" y="2286260"/>
        <a:ext cx="6896401" cy="714456"/>
      </dsp:txXfrm>
    </dsp:sp>
    <dsp:sp modelId="{D9F58F06-7947-DF42-A4CF-5E32109E7684}">
      <dsp:nvSpPr>
        <dsp:cNvPr id="0" name=""/>
        <dsp:cNvSpPr/>
      </dsp:nvSpPr>
      <dsp:spPr>
        <a:xfrm>
          <a:off x="1757044" y="300071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0432C69-7815-BB45-BD45-FAD146371B1F}">
      <dsp:nvSpPr>
        <dsp:cNvPr id="0" name=""/>
        <dsp:cNvSpPr/>
      </dsp:nvSpPr>
      <dsp:spPr>
        <a:xfrm>
          <a:off x="1888823" y="3036439"/>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inosservanza dei regolamenti UE;</a:t>
          </a:r>
          <a:endParaRPr lang="it-IT" sz="2000" kern="1200" dirty="0"/>
        </a:p>
      </dsp:txBody>
      <dsp:txXfrm>
        <a:off x="1888823" y="3036439"/>
        <a:ext cx="6896401" cy="714456"/>
      </dsp:txXfrm>
    </dsp:sp>
    <dsp:sp modelId="{D630624A-396E-3D44-AE07-B7CC6116BB61}">
      <dsp:nvSpPr>
        <dsp:cNvPr id="0" name=""/>
        <dsp:cNvSpPr/>
      </dsp:nvSpPr>
      <dsp:spPr>
        <a:xfrm>
          <a:off x="1757044" y="375089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660E327-587F-234E-B44A-552B28E4B4FD}">
      <dsp:nvSpPr>
        <dsp:cNvPr id="0" name=""/>
        <dsp:cNvSpPr/>
      </dsp:nvSpPr>
      <dsp:spPr>
        <a:xfrm>
          <a:off x="1888823" y="3786618"/>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sussistenza di informazioni antimafia </a:t>
          </a:r>
          <a:r>
            <a:rPr lang="it-IT" sz="2000" kern="1200" dirty="0" err="1" smtClean="0"/>
            <a:t>interdittive</a:t>
          </a:r>
          <a:r>
            <a:rPr lang="it-IT" sz="2000" kern="1200" dirty="0" smtClean="0"/>
            <a:t>. </a:t>
          </a:r>
          <a:endParaRPr lang="it-IT" sz="2000" kern="1200" dirty="0"/>
        </a:p>
      </dsp:txBody>
      <dsp:txXfrm>
        <a:off x="1888823" y="3786618"/>
        <a:ext cx="6896401" cy="714456"/>
      </dsp:txXfrm>
    </dsp:sp>
    <dsp:sp modelId="{E22D18EB-F896-914E-A880-CD3DFB7CE4CF}">
      <dsp:nvSpPr>
        <dsp:cNvPr id="0" name=""/>
        <dsp:cNvSpPr/>
      </dsp:nvSpPr>
      <dsp:spPr>
        <a:xfrm>
          <a:off x="1757044" y="450107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CD322-4FE3-BD4D-B2E7-C8262806223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C03418-B3E9-244B-8F1C-16D1E844A3B9}">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smtClean="0">
              <a:solidFill>
                <a:srgbClr val="1F497D"/>
              </a:solidFill>
            </a:rPr>
            <a:t>CASI DI IRREGOLARITA</a:t>
          </a:r>
          <a:r>
            <a:rPr lang="it-IT" altLang="ja-JP" sz="1900" b="1" kern="1200" dirty="0" smtClean="0">
              <a:solidFill>
                <a:srgbClr val="1F497D"/>
              </a:solidFill>
            </a:rPr>
            <a:t>’</a:t>
          </a:r>
          <a:r>
            <a:rPr lang="it-IT" sz="1900" b="1" kern="1200" dirty="0" smtClean="0">
              <a:solidFill>
                <a:srgbClr val="1F497D"/>
              </a:solidFill>
            </a:rPr>
            <a:t> FEAGA</a:t>
          </a:r>
          <a:endParaRPr lang="it-IT" sz="1900" kern="1200" dirty="0">
            <a:solidFill>
              <a:srgbClr val="1F497D"/>
            </a:solidFill>
          </a:endParaRPr>
        </a:p>
      </dsp:txBody>
      <dsp:txXfrm>
        <a:off x="0" y="0"/>
        <a:ext cx="1757045" cy="4537075"/>
      </dsp:txXfrm>
    </dsp:sp>
    <dsp:sp modelId="{937D6549-D281-D74C-A0A8-632769FF3D02}">
      <dsp:nvSpPr>
        <dsp:cNvPr id="0" name=""/>
        <dsp:cNvSpPr/>
      </dsp:nvSpPr>
      <dsp:spPr>
        <a:xfrm>
          <a:off x="1888823" y="42756"/>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dichiarazione in domanda di terreni confiscati,</a:t>
          </a:r>
          <a:endParaRPr lang="it-IT" sz="2400" kern="1200" dirty="0"/>
        </a:p>
      </dsp:txBody>
      <dsp:txXfrm>
        <a:off x="1888823" y="42756"/>
        <a:ext cx="6896401" cy="855132"/>
      </dsp:txXfrm>
    </dsp:sp>
    <dsp:sp modelId="{28345EC0-3BDD-6B4F-86E2-F96F8D1FD9A9}">
      <dsp:nvSpPr>
        <dsp:cNvPr id="0" name=""/>
        <dsp:cNvSpPr/>
      </dsp:nvSpPr>
      <dsp:spPr>
        <a:xfrm>
          <a:off x="1757044" y="89788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DBF20C-0445-CE4B-934A-98DF8D8627B1}">
      <dsp:nvSpPr>
        <dsp:cNvPr id="0" name=""/>
        <dsp:cNvSpPr/>
      </dsp:nvSpPr>
      <dsp:spPr>
        <a:xfrm>
          <a:off x="1888823" y="940645"/>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appartenenti ad enti pubblici o a privati ignari;</a:t>
          </a:r>
          <a:endParaRPr lang="it-IT" sz="2400" kern="1200" dirty="0"/>
        </a:p>
      </dsp:txBody>
      <dsp:txXfrm>
        <a:off x="1888823" y="940645"/>
        <a:ext cx="6896401" cy="855132"/>
      </dsp:txXfrm>
    </dsp:sp>
    <dsp:sp modelId="{B06EC698-0C34-EF4B-8AEF-4E29F0A845C3}">
      <dsp:nvSpPr>
        <dsp:cNvPr id="0" name=""/>
        <dsp:cNvSpPr/>
      </dsp:nvSpPr>
      <dsp:spPr>
        <a:xfrm>
          <a:off x="1757044" y="179577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C76423-5D08-5747-8749-E0458E83CDE7}">
      <dsp:nvSpPr>
        <dsp:cNvPr id="0" name=""/>
        <dsp:cNvSpPr/>
      </dsp:nvSpPr>
      <dsp:spPr>
        <a:xfrm>
          <a:off x="1888823" y="1838534"/>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presentazione di domande da parte di soggetti sottoposti a misure di prevenzione;</a:t>
          </a:r>
          <a:endParaRPr lang="it-IT" sz="2400" kern="1200" dirty="0"/>
        </a:p>
      </dsp:txBody>
      <dsp:txXfrm>
        <a:off x="1888823" y="1838534"/>
        <a:ext cx="6896401" cy="855132"/>
      </dsp:txXfrm>
    </dsp:sp>
    <dsp:sp modelId="{A5F6B83E-4A12-4A42-BEFC-748457936183}">
      <dsp:nvSpPr>
        <dsp:cNvPr id="0" name=""/>
        <dsp:cNvSpPr/>
      </dsp:nvSpPr>
      <dsp:spPr>
        <a:xfrm>
          <a:off x="1757044" y="269366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51FD9C-D73A-3344-A215-3651F1418397}">
      <dsp:nvSpPr>
        <dsp:cNvPr id="0" name=""/>
        <dsp:cNvSpPr/>
      </dsp:nvSpPr>
      <dsp:spPr>
        <a:xfrm>
          <a:off x="1888823" y="2736423"/>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utilizzo di titoli di conduzione falsi, stipulati con soggetti deceduti o non conformi alla normativa;</a:t>
          </a:r>
          <a:endParaRPr lang="it-IT" sz="2400" kern="1200" dirty="0"/>
        </a:p>
      </dsp:txBody>
      <dsp:txXfrm>
        <a:off x="1888823" y="2736423"/>
        <a:ext cx="6896401" cy="855132"/>
      </dsp:txXfrm>
    </dsp:sp>
    <dsp:sp modelId="{3327D35A-C18E-5C49-A2FC-1A7316547890}">
      <dsp:nvSpPr>
        <dsp:cNvPr id="0" name=""/>
        <dsp:cNvSpPr/>
      </dsp:nvSpPr>
      <dsp:spPr>
        <a:xfrm>
          <a:off x="1757044" y="359155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11B162-AA0C-D64C-81AE-523820857518}">
      <dsp:nvSpPr>
        <dsp:cNvPr id="0" name=""/>
        <dsp:cNvSpPr/>
      </dsp:nvSpPr>
      <dsp:spPr>
        <a:xfrm>
          <a:off x="1888823" y="3634312"/>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domande non sottoscritte.</a:t>
          </a:r>
          <a:endParaRPr lang="it-IT" sz="2400" kern="1200" dirty="0"/>
        </a:p>
      </dsp:txBody>
      <dsp:txXfrm>
        <a:off x="1888823" y="3634312"/>
        <a:ext cx="6896401" cy="855132"/>
      </dsp:txXfrm>
    </dsp:sp>
    <dsp:sp modelId="{FE57A229-4C75-2E48-89D1-93D4FAE3708E}">
      <dsp:nvSpPr>
        <dsp:cNvPr id="0" name=""/>
        <dsp:cNvSpPr/>
      </dsp:nvSpPr>
      <dsp:spPr>
        <a:xfrm>
          <a:off x="1757044" y="4489444"/>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B2546-420F-4E4A-B56A-A6FE9B14A642}">
      <dsp:nvSpPr>
        <dsp:cNvPr id="0" name=""/>
        <dsp:cNvSpPr/>
      </dsp:nvSpPr>
      <dsp:spPr>
        <a:xfrm>
          <a:off x="0" y="0"/>
          <a:ext cx="8856663" cy="129635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it-IT" sz="3600" kern="1200" dirty="0" smtClean="0">
              <a:solidFill>
                <a:schemeClr val="tx1"/>
              </a:solidFill>
            </a:rPr>
            <a:t>Si divide in due parti:</a:t>
          </a:r>
          <a:endParaRPr lang="it-IT" sz="3600" kern="1200" dirty="0">
            <a:solidFill>
              <a:schemeClr val="tx1"/>
            </a:solidFill>
          </a:endParaRPr>
        </a:p>
      </dsp:txBody>
      <dsp:txXfrm>
        <a:off x="0" y="0"/>
        <a:ext cx="8856663" cy="1296352"/>
      </dsp:txXfrm>
    </dsp:sp>
    <dsp:sp modelId="{758C036C-F67C-4483-8E99-8BB3F3987AD3}">
      <dsp:nvSpPr>
        <dsp:cNvPr id="0" name=""/>
        <dsp:cNvSpPr/>
      </dsp:nvSpPr>
      <dsp:spPr>
        <a:xfrm>
          <a:off x="0"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it-IT" sz="2100" kern="1200" dirty="0" smtClean="0"/>
            <a:t>La parte generale </a:t>
          </a:r>
        </a:p>
        <a:p>
          <a:pPr lvl="0" algn="ctr" defTabSz="933450" rtl="0">
            <a:lnSpc>
              <a:spcPct val="90000"/>
            </a:lnSpc>
            <a:spcBef>
              <a:spcPct val="0"/>
            </a:spcBef>
            <a:spcAft>
              <a:spcPct val="35000"/>
            </a:spcAft>
          </a:pPr>
          <a:r>
            <a:rPr lang="it-IT" sz="2100" kern="1200" dirty="0" smtClean="0"/>
            <a:t>1) inquadra il </a:t>
          </a:r>
          <a:r>
            <a:rPr lang="it-IT" sz="2100" b="1" kern="1200" dirty="0" smtClean="0"/>
            <a:t>posizionamento strategico </a:t>
          </a:r>
          <a:r>
            <a:rPr lang="it-IT" sz="2100" b="0" kern="1200" dirty="0" smtClean="0"/>
            <a:t>ed</a:t>
          </a:r>
          <a:r>
            <a:rPr lang="it-IT" sz="2100" kern="1200" dirty="0" smtClean="0"/>
            <a:t> il contesto di riferimento, </a:t>
          </a:r>
        </a:p>
        <a:p>
          <a:pPr lvl="0" algn="ctr" defTabSz="933450" rtl="0">
            <a:lnSpc>
              <a:spcPct val="90000"/>
            </a:lnSpc>
            <a:spcBef>
              <a:spcPct val="0"/>
            </a:spcBef>
            <a:spcAft>
              <a:spcPct val="35000"/>
            </a:spcAft>
          </a:pPr>
          <a:r>
            <a:rPr lang="it-IT" sz="2100" kern="1200" dirty="0" smtClean="0"/>
            <a:t>2) delinea il quadro dei </a:t>
          </a:r>
          <a:r>
            <a:rPr lang="it-IT" sz="2100" b="1" kern="1200" dirty="0" smtClean="0"/>
            <a:t>compiti</a:t>
          </a:r>
          <a:r>
            <a:rPr lang="it-IT" sz="2100" kern="1200" dirty="0" smtClean="0"/>
            <a:t> e delle </a:t>
          </a:r>
          <a:r>
            <a:rPr lang="it-IT" sz="2100" b="1" kern="1200" dirty="0" smtClean="0"/>
            <a:t>responsabilità</a:t>
          </a:r>
          <a:r>
            <a:rPr lang="it-IT" sz="2100" kern="1200" dirty="0" smtClean="0"/>
            <a:t>, </a:t>
          </a:r>
        </a:p>
        <a:p>
          <a:pPr lvl="0" algn="ctr" defTabSz="933450" rtl="0">
            <a:lnSpc>
              <a:spcPct val="90000"/>
            </a:lnSpc>
            <a:spcBef>
              <a:spcPct val="0"/>
            </a:spcBef>
            <a:spcAft>
              <a:spcPct val="35000"/>
            </a:spcAft>
          </a:pPr>
          <a:r>
            <a:rPr lang="it-IT" sz="2100" kern="1200" dirty="0" smtClean="0"/>
            <a:t>3) descrive la </a:t>
          </a:r>
          <a:r>
            <a:rPr lang="it-IT" sz="2100" b="1" kern="1200" dirty="0" smtClean="0"/>
            <a:t>struttura organizzativa</a:t>
          </a:r>
          <a:r>
            <a:rPr lang="it-IT" sz="2100" kern="1200" dirty="0" smtClean="0"/>
            <a:t> dell’ARCEA</a:t>
          </a:r>
          <a:endParaRPr lang="it-IT" sz="2100" kern="1200" dirty="0"/>
        </a:p>
      </dsp:txBody>
      <dsp:txXfrm>
        <a:off x="0" y="1296352"/>
        <a:ext cx="4428331" cy="2722340"/>
      </dsp:txXfrm>
    </dsp:sp>
    <dsp:sp modelId="{01B7CF72-DF88-4D9A-92BC-75D9908567F2}">
      <dsp:nvSpPr>
        <dsp:cNvPr id="0" name=""/>
        <dsp:cNvSpPr/>
      </dsp:nvSpPr>
      <dsp:spPr>
        <a:xfrm>
          <a:off x="4428331"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t-IT" sz="2300" kern="1200" dirty="0" smtClean="0"/>
            <a:t>La seconda parte definisce gli </a:t>
          </a:r>
          <a:r>
            <a:rPr lang="it-IT" sz="4000" kern="1200" dirty="0" smtClean="0"/>
            <a:t>obiettivi</a:t>
          </a:r>
          <a:r>
            <a:rPr lang="it-IT" sz="2300" kern="1200" dirty="0" smtClean="0"/>
            <a:t> dell’ARCEA</a:t>
          </a:r>
          <a:endParaRPr lang="it-IT" sz="2300" kern="1200" dirty="0"/>
        </a:p>
      </dsp:txBody>
      <dsp:txXfrm>
        <a:off x="4428331" y="1296352"/>
        <a:ext cx="4428331" cy="2722340"/>
      </dsp:txXfrm>
    </dsp:sp>
    <dsp:sp modelId="{08C72B44-F2CE-4B05-AF00-0E20AA6F7ACB}">
      <dsp:nvSpPr>
        <dsp:cNvPr id="0" name=""/>
        <dsp:cNvSpPr/>
      </dsp:nvSpPr>
      <dsp:spPr>
        <a:xfrm>
          <a:off x="0" y="4018692"/>
          <a:ext cx="8856663" cy="3024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1378-54A3-C74B-A94E-05E8264B22C3}">
      <dsp:nvSpPr>
        <dsp:cNvPr id="0" name=""/>
        <dsp:cNvSpPr/>
      </dsp:nvSpPr>
      <dsp:spPr>
        <a:xfrm>
          <a:off x="0" y="0"/>
          <a:ext cx="84963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CE073A-20D0-6D46-B4C7-EF4040B4C54F}">
      <dsp:nvSpPr>
        <dsp:cNvPr id="0" name=""/>
        <dsp:cNvSpPr/>
      </dsp:nvSpPr>
      <dsp:spPr>
        <a:xfrm>
          <a:off x="0" y="0"/>
          <a:ext cx="1699260" cy="446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it-IT" sz="2300" b="1" kern="1200" dirty="0" smtClean="0">
              <a:solidFill>
                <a:srgbClr val="1F497D"/>
              </a:solidFill>
            </a:rPr>
            <a:t>MISURE DI CONTRASTO</a:t>
          </a:r>
          <a:endParaRPr lang="it-IT" sz="2300" kern="1200" dirty="0">
            <a:solidFill>
              <a:srgbClr val="1F497D"/>
            </a:solidFill>
          </a:endParaRPr>
        </a:p>
      </dsp:txBody>
      <dsp:txXfrm>
        <a:off x="0" y="0"/>
        <a:ext cx="1699260" cy="4464050"/>
      </dsp:txXfrm>
    </dsp:sp>
    <dsp:sp modelId="{634EC9C0-B208-CA4D-AD67-F4C65DAFA87F}">
      <dsp:nvSpPr>
        <dsp:cNvPr id="0" name=""/>
        <dsp:cNvSpPr/>
      </dsp:nvSpPr>
      <dsp:spPr>
        <a:xfrm>
          <a:off x="1826704" y="42068"/>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avvio dei </a:t>
          </a:r>
          <a:r>
            <a:rPr lang="it-IT" sz="1900" b="1" kern="1200" dirty="0" smtClean="0"/>
            <a:t>recuperi coattivi</a:t>
          </a:r>
          <a:r>
            <a:rPr lang="it-IT" sz="1900" kern="1200" dirty="0" smtClean="0"/>
            <a:t> mediante </a:t>
          </a:r>
          <a:r>
            <a:rPr lang="it-IT" sz="1900" u="sng" kern="1200" dirty="0" smtClean="0"/>
            <a:t>ingiunzioni e pignoramenti</a:t>
          </a:r>
          <a:r>
            <a:rPr lang="it-IT" sz="1900" kern="1200" dirty="0" smtClean="0"/>
            <a:t> (con ingente impegno di risorse economiche e strumentali);</a:t>
          </a:r>
          <a:endParaRPr lang="it-IT" sz="1900" kern="1200" dirty="0"/>
        </a:p>
      </dsp:txBody>
      <dsp:txXfrm>
        <a:off x="1826704" y="42068"/>
        <a:ext cx="6669595" cy="841368"/>
      </dsp:txXfrm>
    </dsp:sp>
    <dsp:sp modelId="{0814410D-2035-CB47-A560-499E8EE620F2}">
      <dsp:nvSpPr>
        <dsp:cNvPr id="0" name=""/>
        <dsp:cNvSpPr/>
      </dsp:nvSpPr>
      <dsp:spPr>
        <a:xfrm>
          <a:off x="1699260" y="883437"/>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91DC6E5-2E71-D14E-89B6-5D4F1431C844}">
      <dsp:nvSpPr>
        <dsp:cNvPr id="0" name=""/>
        <dsp:cNvSpPr/>
      </dsp:nvSpPr>
      <dsp:spPr>
        <a:xfrm>
          <a:off x="1826704" y="925505"/>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implementazione di nuovi </a:t>
          </a:r>
          <a:r>
            <a:rPr lang="it-IT" sz="1900" b="1" kern="1200" dirty="0" smtClean="0"/>
            <a:t>strumenti di prevenzione delle frodi </a:t>
          </a:r>
          <a:r>
            <a:rPr lang="it-IT" sz="1900" kern="1200" dirty="0" smtClean="0"/>
            <a:t>(informatici, amministrativi e formativi);</a:t>
          </a:r>
          <a:endParaRPr lang="it-IT" sz="1900" kern="1200" dirty="0"/>
        </a:p>
      </dsp:txBody>
      <dsp:txXfrm>
        <a:off x="1826704" y="925505"/>
        <a:ext cx="6669595" cy="841368"/>
      </dsp:txXfrm>
    </dsp:sp>
    <dsp:sp modelId="{8AC1670A-14B8-B54B-AF5E-2D52E17B4509}">
      <dsp:nvSpPr>
        <dsp:cNvPr id="0" name=""/>
        <dsp:cNvSpPr/>
      </dsp:nvSpPr>
      <dsp:spPr>
        <a:xfrm>
          <a:off x="1699260" y="1766874"/>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3741AD-D850-A543-A1CB-C0352B59D844}">
      <dsp:nvSpPr>
        <dsp:cNvPr id="0" name=""/>
        <dsp:cNvSpPr/>
      </dsp:nvSpPr>
      <dsp:spPr>
        <a:xfrm>
          <a:off x="1826704" y="1808942"/>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stipulazione di </a:t>
          </a:r>
          <a:r>
            <a:rPr lang="it-IT" sz="1900" b="1" kern="1200" dirty="0" smtClean="0"/>
            <a:t>intese, convenzioni e protocolli di legalità</a:t>
          </a:r>
          <a:r>
            <a:rPr lang="it-IT" sz="1900" kern="1200" dirty="0" smtClean="0"/>
            <a:t> con la Corte dei Conti, le Prefetture e la Guardia di Finanza;</a:t>
          </a:r>
          <a:endParaRPr lang="it-IT" sz="1900" kern="1200" dirty="0"/>
        </a:p>
      </dsp:txBody>
      <dsp:txXfrm>
        <a:off x="1826704" y="1808942"/>
        <a:ext cx="6669595" cy="841368"/>
      </dsp:txXfrm>
    </dsp:sp>
    <dsp:sp modelId="{BA379B7F-4AAD-0A46-B10E-A803502848E8}">
      <dsp:nvSpPr>
        <dsp:cNvPr id="0" name=""/>
        <dsp:cNvSpPr/>
      </dsp:nvSpPr>
      <dsp:spPr>
        <a:xfrm>
          <a:off x="1699260" y="2650311"/>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8C50B4-D1A1-3E4D-A088-355BCE163A0C}">
      <dsp:nvSpPr>
        <dsp:cNvPr id="0" name=""/>
        <dsp:cNvSpPr/>
      </dsp:nvSpPr>
      <dsp:spPr>
        <a:xfrm>
          <a:off x="1826704" y="2692380"/>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smtClean="0"/>
            <a:t>coinvolgimento</a:t>
          </a:r>
          <a:r>
            <a:rPr lang="it-IT" sz="1900" kern="1200" dirty="0" smtClean="0"/>
            <a:t>, in chiave collaborativa, </a:t>
          </a:r>
          <a:r>
            <a:rPr lang="it-IT" sz="1900" b="1" kern="1200" dirty="0" smtClean="0"/>
            <a:t>dei CAA</a:t>
          </a:r>
          <a:r>
            <a:rPr lang="it-IT" sz="1900" kern="1200" dirty="0" smtClean="0"/>
            <a:t> nell</a:t>
          </a:r>
          <a:r>
            <a:rPr lang="it-IT" altLang="ja-JP" sz="1900" kern="1200" dirty="0" smtClean="0"/>
            <a:t>’</a:t>
          </a:r>
          <a:r>
            <a:rPr lang="it-IT" sz="1900" kern="1200" dirty="0" smtClean="0"/>
            <a:t>attività di recupero delle indebite percezioni;</a:t>
          </a:r>
          <a:endParaRPr lang="it-IT" sz="1900" kern="1200" dirty="0"/>
        </a:p>
      </dsp:txBody>
      <dsp:txXfrm>
        <a:off x="1826704" y="2692380"/>
        <a:ext cx="6669595" cy="841368"/>
      </dsp:txXfrm>
    </dsp:sp>
    <dsp:sp modelId="{E6183C87-B28C-3843-AC96-BF0D7112CE6F}">
      <dsp:nvSpPr>
        <dsp:cNvPr id="0" name=""/>
        <dsp:cNvSpPr/>
      </dsp:nvSpPr>
      <dsp:spPr>
        <a:xfrm>
          <a:off x="1699260" y="3533748"/>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CFEA6-C18B-2449-8D4A-14AADA817910}">
      <dsp:nvSpPr>
        <dsp:cNvPr id="0" name=""/>
        <dsp:cNvSpPr/>
      </dsp:nvSpPr>
      <dsp:spPr>
        <a:xfrm>
          <a:off x="1826704" y="3575817"/>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smtClean="0"/>
            <a:t>sensibilizzazione </a:t>
          </a:r>
          <a:r>
            <a:rPr lang="it-IT" sz="1900" kern="1200" dirty="0" smtClean="0"/>
            <a:t>dei beneficiari per il radicamento di una </a:t>
          </a:r>
          <a:r>
            <a:rPr lang="it-IT" sz="1900" b="1" kern="1200" dirty="0" smtClean="0"/>
            <a:t>cultura della legalità</a:t>
          </a:r>
          <a:r>
            <a:rPr lang="it-IT" sz="1900" kern="1200" dirty="0" smtClean="0"/>
            <a:t> e dell</a:t>
          </a:r>
          <a:r>
            <a:rPr lang="it-IT" altLang="ja-JP" sz="1900" kern="1200" dirty="0" smtClean="0"/>
            <a:t>’</a:t>
          </a:r>
          <a:r>
            <a:rPr lang="it-IT" sz="1900" kern="1200" dirty="0" smtClean="0"/>
            <a:t>integrità d</a:t>
          </a:r>
          <a:r>
            <a:rPr lang="it-IT" altLang="ja-JP" sz="1900" kern="1200" dirty="0" smtClean="0"/>
            <a:t>’</a:t>
          </a:r>
          <a:r>
            <a:rPr lang="it-IT" sz="1900" kern="1200" dirty="0" smtClean="0"/>
            <a:t>impresa.</a:t>
          </a:r>
          <a:endParaRPr lang="it-IT" sz="1900" kern="1200" dirty="0"/>
        </a:p>
      </dsp:txBody>
      <dsp:txXfrm>
        <a:off x="1826704" y="3575817"/>
        <a:ext cx="6669595" cy="841368"/>
      </dsp:txXfrm>
    </dsp:sp>
    <dsp:sp modelId="{273C15DF-264B-3146-A079-097D8DD4358C}">
      <dsp:nvSpPr>
        <dsp:cNvPr id="0" name=""/>
        <dsp:cNvSpPr/>
      </dsp:nvSpPr>
      <dsp:spPr>
        <a:xfrm>
          <a:off x="1699260" y="4417186"/>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282C9-6D4F-9C48-B4ED-A9B82B610547}">
      <dsp:nvSpPr>
        <dsp:cNvPr id="0" name=""/>
        <dsp:cNvSpPr/>
      </dsp:nvSpPr>
      <dsp:spPr>
        <a:xfrm>
          <a:off x="0" y="0"/>
          <a:ext cx="8928992"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2C5C6-BBCA-794C-82B2-300ECC7AEC7D}">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it-IT" sz="2300" kern="1200" dirty="0" smtClean="0"/>
            <a:t>Il 2016 ha presentato due fondamentali elementi di novità:</a:t>
          </a:r>
          <a:endParaRPr lang="en-US" sz="2300" kern="1200" dirty="0"/>
        </a:p>
      </dsp:txBody>
      <dsp:txXfrm>
        <a:off x="0" y="0"/>
        <a:ext cx="1785798" cy="4320480"/>
      </dsp:txXfrm>
    </dsp:sp>
    <dsp:sp modelId="{F4122962-1EC0-3741-80C0-87A5C189D213}">
      <dsp:nvSpPr>
        <dsp:cNvPr id="0" name=""/>
        <dsp:cNvSpPr/>
      </dsp:nvSpPr>
      <dsp:spPr>
        <a:xfrm>
          <a:off x="1919733" y="100417"/>
          <a:ext cx="3437661" cy="200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it-IT" sz="2600" b="1" kern="1200" dirty="0" smtClean="0"/>
            <a:t>L’ingresso a regime delle nuove procedure connesse alle mutate regole comunitarie</a:t>
          </a:r>
          <a:r>
            <a:rPr lang="it-IT" sz="2600" kern="1200" dirty="0" smtClean="0"/>
            <a:t>:</a:t>
          </a:r>
          <a:endParaRPr lang="en-US" sz="2600" kern="1200" dirty="0"/>
        </a:p>
      </dsp:txBody>
      <dsp:txXfrm>
        <a:off x="1919733" y="100417"/>
        <a:ext cx="3437661" cy="2008348"/>
      </dsp:txXfrm>
    </dsp:sp>
    <dsp:sp modelId="{D1B45537-8278-C14F-9580-26C56D1AF514}">
      <dsp:nvSpPr>
        <dsp:cNvPr id="0" name=""/>
        <dsp:cNvSpPr/>
      </dsp:nvSpPr>
      <dsp:spPr>
        <a:xfrm>
          <a:off x="5491330" y="100417"/>
          <a:ext cx="3437661" cy="200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kern="1200" dirty="0" smtClean="0"/>
            <a:t>E’ stato completato per la prima volta l’intero </a:t>
          </a:r>
          <a:r>
            <a:rPr lang="it-IT" sz="1500" i="1" kern="1200" dirty="0" smtClean="0"/>
            <a:t>iter</a:t>
          </a:r>
          <a:r>
            <a:rPr lang="it-IT" sz="1500" kern="1200" dirty="0" smtClean="0"/>
            <a:t> di erogazione dei premi relativi ad una annualità delle misure connesse all’</a:t>
          </a:r>
          <a:r>
            <a:rPr lang="it-IT" sz="1500" kern="1200" dirty="0" err="1" smtClean="0"/>
            <a:t>Agroambiente</a:t>
          </a:r>
          <a:r>
            <a:rPr lang="it-IT" sz="1500" kern="1200" dirty="0" smtClean="0"/>
            <a:t> ed alla zootecnia. E’ stato, inoltre, concluso l’iter di definizione, validazione e pubblicazione di bandi pubblici relativi a molteplici misure del nuovo PSR, che hanno proiettato la Programmazione nella sua fase "a regime". </a:t>
          </a:r>
          <a:endParaRPr lang="en-US" sz="1500" kern="1200" dirty="0"/>
        </a:p>
      </dsp:txBody>
      <dsp:txXfrm>
        <a:off x="5491330" y="100417"/>
        <a:ext cx="3437661" cy="2008348"/>
      </dsp:txXfrm>
    </dsp:sp>
    <dsp:sp modelId="{A6E53CB0-29FA-F243-8F97-63E05EA0D9A3}">
      <dsp:nvSpPr>
        <dsp:cNvPr id="0" name=""/>
        <dsp:cNvSpPr/>
      </dsp:nvSpPr>
      <dsp:spPr>
        <a:xfrm>
          <a:off x="1785798" y="2108765"/>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E27FC-8D7D-DA49-AC16-2114F49979E9}">
      <dsp:nvSpPr>
        <dsp:cNvPr id="0" name=""/>
        <dsp:cNvSpPr/>
      </dsp:nvSpPr>
      <dsp:spPr>
        <a:xfrm>
          <a:off x="1919733" y="2209182"/>
          <a:ext cx="3437661" cy="200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it-IT" sz="2600" b="1" kern="1200" dirty="0" smtClean="0"/>
            <a:t>L’assegnazione di ulteriori funzioni all’Agenzia da parte della Giunta della Regione Calabria</a:t>
          </a:r>
          <a:r>
            <a:rPr lang="it-IT" sz="2600" kern="1200" dirty="0" smtClean="0"/>
            <a:t>:</a:t>
          </a:r>
          <a:endParaRPr lang="en-US" sz="2600" kern="1200" dirty="0"/>
        </a:p>
      </dsp:txBody>
      <dsp:txXfrm>
        <a:off x="1919733" y="2209182"/>
        <a:ext cx="3437661" cy="2008348"/>
      </dsp:txXfrm>
    </dsp:sp>
    <dsp:sp modelId="{4FAB36CA-4F77-564D-BEB7-9EF03983ACDA}">
      <dsp:nvSpPr>
        <dsp:cNvPr id="0" name=""/>
        <dsp:cNvSpPr/>
      </dsp:nvSpPr>
      <dsp:spPr>
        <a:xfrm>
          <a:off x="5491330" y="2209182"/>
          <a:ext cx="3437661" cy="200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it-IT" sz="1500" kern="1200" dirty="0" smtClean="0"/>
            <a:t> Con la Delibera della Giunta Regionale n. 432/2016, sono stati affidati all’ARCEA nuovi compiti istituzionali inerenti la Gestione delle concessioni di agevolazione fiscale sull'acquisto di oli minerali impiegati nei lavori agricoli, orticoli, in allevamento, nella silvicoltura, piscicoltura e nelle coltivazioni sotto serra (U.M.A.).</a:t>
          </a:r>
          <a:endParaRPr lang="en-US" sz="1500" kern="1200" dirty="0"/>
        </a:p>
      </dsp:txBody>
      <dsp:txXfrm>
        <a:off x="5491330" y="2209182"/>
        <a:ext cx="3437661" cy="2008348"/>
      </dsp:txXfrm>
    </dsp:sp>
    <dsp:sp modelId="{70455242-B9BD-0544-84AE-A098783A1717}">
      <dsp:nvSpPr>
        <dsp:cNvPr id="0" name=""/>
        <dsp:cNvSpPr/>
      </dsp:nvSpPr>
      <dsp:spPr>
        <a:xfrm>
          <a:off x="1785798" y="4217531"/>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14D9-D63F-2541-8A3E-15A9295D8D61}">
      <dsp:nvSpPr>
        <dsp:cNvPr id="0" name=""/>
        <dsp:cNvSpPr/>
      </dsp:nvSpPr>
      <dsp:spPr>
        <a:xfrm>
          <a:off x="0" y="421578"/>
          <a:ext cx="8928992" cy="196757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it-IT" sz="2500" kern="1200" baseline="0" dirty="0" smtClean="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sz="2500" kern="1200" dirty="0"/>
        </a:p>
      </dsp:txBody>
      <dsp:txXfrm>
        <a:off x="0" y="421578"/>
        <a:ext cx="8928992" cy="1967573"/>
      </dsp:txXfrm>
    </dsp:sp>
    <dsp:sp modelId="{34193EFB-A956-F442-AD30-B10AB2B2F7C7}">
      <dsp:nvSpPr>
        <dsp:cNvPr id="0" name=""/>
        <dsp:cNvSpPr/>
      </dsp:nvSpPr>
      <dsp:spPr>
        <a:xfrm>
          <a:off x="0" y="2389151"/>
          <a:ext cx="8928992" cy="150975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it-IT" sz="2500" kern="1200" baseline="0" dirty="0" smtClean="0"/>
            <a:t>Fondi FEAGA e FEASR di cui al Regolamento (CE) n. 1306/2013;</a:t>
          </a:r>
          <a:endParaRPr lang="it-IT" sz="2500" kern="1200" dirty="0"/>
        </a:p>
        <a:p>
          <a:pPr marL="228600" lvl="1" indent="-228600" algn="l" defTabSz="1111250" rtl="0">
            <a:lnSpc>
              <a:spcPct val="90000"/>
            </a:lnSpc>
            <a:spcBef>
              <a:spcPct val="0"/>
            </a:spcBef>
            <a:spcAft>
              <a:spcPct val="15000"/>
            </a:spcAft>
            <a:buChar char="••"/>
          </a:pPr>
          <a:r>
            <a:rPr lang="it-IT" sz="2500" kern="1200" baseline="0" dirty="0" smtClean="0"/>
            <a:t>Stato Italiano;</a:t>
          </a:r>
          <a:endParaRPr lang="it-IT" sz="2500" kern="1200" dirty="0"/>
        </a:p>
        <a:p>
          <a:pPr marL="228600" lvl="1" indent="-228600" algn="l" defTabSz="1111250" rtl="0">
            <a:lnSpc>
              <a:spcPct val="90000"/>
            </a:lnSpc>
            <a:spcBef>
              <a:spcPct val="0"/>
            </a:spcBef>
            <a:spcAft>
              <a:spcPct val="15000"/>
            </a:spcAft>
            <a:buChar char="••"/>
          </a:pPr>
          <a:r>
            <a:rPr lang="it-IT" sz="2500" kern="1200" baseline="0" dirty="0" smtClean="0"/>
            <a:t>Regione Calabria.</a:t>
          </a:r>
          <a:endParaRPr lang="it-IT" sz="2500" kern="1200" dirty="0"/>
        </a:p>
      </dsp:txBody>
      <dsp:txXfrm>
        <a:off x="0" y="2389151"/>
        <a:ext cx="8928992" cy="1509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4E9F-3C65-4725-8A2C-3BA392496F0D}">
      <dsp:nvSpPr>
        <dsp:cNvPr id="0" name=""/>
        <dsp:cNvSpPr/>
      </dsp:nvSpPr>
      <dsp:spPr>
        <a:xfrm>
          <a:off x="45635" y="2349923"/>
          <a:ext cx="1934690" cy="7909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Obiettivi strategici (3)</a:t>
          </a:r>
          <a:endParaRPr lang="it-IT" sz="1800" kern="1200" dirty="0"/>
        </a:p>
      </dsp:txBody>
      <dsp:txXfrm>
        <a:off x="68801" y="2373089"/>
        <a:ext cx="1888358" cy="744622"/>
      </dsp:txXfrm>
    </dsp:sp>
    <dsp:sp modelId="{5D5F1A98-F290-4E7F-A5D2-9843E0FAC634}">
      <dsp:nvSpPr>
        <dsp:cNvPr id="0" name=""/>
        <dsp:cNvSpPr/>
      </dsp:nvSpPr>
      <dsp:spPr>
        <a:xfrm>
          <a:off x="1980325" y="2719356"/>
          <a:ext cx="454772" cy="52088"/>
        </a:xfrm>
        <a:custGeom>
          <a:avLst/>
          <a:gdLst/>
          <a:ahLst/>
          <a:cxnLst/>
          <a:rect l="0" t="0" r="0" b="0"/>
          <a:pathLst>
            <a:path>
              <a:moveTo>
                <a:pt x="0" y="26044"/>
              </a:moveTo>
              <a:lnTo>
                <a:pt x="454772" y="26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196342" y="2734031"/>
        <a:ext cx="22738" cy="22738"/>
      </dsp:txXfrm>
    </dsp:sp>
    <dsp:sp modelId="{79509887-CB69-4482-A1BC-2DFE04511A06}">
      <dsp:nvSpPr>
        <dsp:cNvPr id="0" name=""/>
        <dsp:cNvSpPr/>
      </dsp:nvSpPr>
      <dsp:spPr>
        <a:xfrm>
          <a:off x="2435097" y="2322628"/>
          <a:ext cx="2024239" cy="8455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Obiettivi Operativi (9)</a:t>
          </a:r>
          <a:endParaRPr lang="it-IT" sz="1800" kern="1200" dirty="0"/>
        </a:p>
      </dsp:txBody>
      <dsp:txXfrm>
        <a:off x="2459862" y="2347393"/>
        <a:ext cx="1974709" cy="796015"/>
      </dsp:txXfrm>
    </dsp:sp>
    <dsp:sp modelId="{F1699CC2-FDA0-4388-9468-EE79D2DAE2ED}">
      <dsp:nvSpPr>
        <dsp:cNvPr id="0" name=""/>
        <dsp:cNvSpPr/>
      </dsp:nvSpPr>
      <dsp:spPr>
        <a:xfrm rot="19099921">
          <a:off x="4337137" y="2398237"/>
          <a:ext cx="966045" cy="52088"/>
        </a:xfrm>
        <a:custGeom>
          <a:avLst/>
          <a:gdLst/>
          <a:ahLst/>
          <a:cxnLst/>
          <a:rect l="0" t="0" r="0" b="0"/>
          <a:pathLst>
            <a:path>
              <a:moveTo>
                <a:pt x="0" y="26044"/>
              </a:moveTo>
              <a:lnTo>
                <a:pt x="966045"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6008" y="2400130"/>
        <a:ext cx="48302" cy="48302"/>
      </dsp:txXfrm>
    </dsp:sp>
    <dsp:sp modelId="{39B238D7-DD9A-4699-8CD7-8E52CF0DFD7A}">
      <dsp:nvSpPr>
        <dsp:cNvPr id="0" name=""/>
        <dsp:cNvSpPr/>
      </dsp:nvSpPr>
      <dsp:spPr>
        <a:xfrm>
          <a:off x="5180982" y="1683954"/>
          <a:ext cx="2020737" cy="8384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Indicatori (</a:t>
          </a:r>
          <a:r>
            <a:rPr lang="it-IT" sz="1800" kern="1200" dirty="0" smtClean="0"/>
            <a:t>24)</a:t>
          </a:r>
          <a:r>
            <a:rPr lang="it-IT" sz="1800" kern="1200" dirty="0" smtClean="0"/>
            <a:t>, con Target e Fonte</a:t>
          </a:r>
          <a:endParaRPr lang="it-IT" sz="1800" kern="1200" dirty="0"/>
        </a:p>
      </dsp:txBody>
      <dsp:txXfrm>
        <a:off x="5205538" y="1708510"/>
        <a:ext cx="1971625" cy="789301"/>
      </dsp:txXfrm>
    </dsp:sp>
    <dsp:sp modelId="{499A2C15-7165-4B0E-8787-65BB663FAE2E}">
      <dsp:nvSpPr>
        <dsp:cNvPr id="0" name=""/>
        <dsp:cNvSpPr/>
      </dsp:nvSpPr>
      <dsp:spPr>
        <a:xfrm rot="2521707">
          <a:off x="4334407" y="3044567"/>
          <a:ext cx="971504" cy="52088"/>
        </a:xfrm>
        <a:custGeom>
          <a:avLst/>
          <a:gdLst/>
          <a:ahLst/>
          <a:cxnLst/>
          <a:rect l="0" t="0" r="0" b="0"/>
          <a:pathLst>
            <a:path>
              <a:moveTo>
                <a:pt x="0" y="26044"/>
              </a:moveTo>
              <a:lnTo>
                <a:pt x="971504"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5872" y="3046324"/>
        <a:ext cx="48575" cy="48575"/>
      </dsp:txXfrm>
    </dsp:sp>
    <dsp:sp modelId="{7312BE68-C625-4976-A163-1BA91CC6D528}">
      <dsp:nvSpPr>
        <dsp:cNvPr id="0" name=""/>
        <dsp:cNvSpPr/>
      </dsp:nvSpPr>
      <dsp:spPr>
        <a:xfrm>
          <a:off x="5180982" y="2974164"/>
          <a:ext cx="2037125" cy="84331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Strutture (4) ed Uffici (12) coinvolte e </a:t>
          </a:r>
          <a:r>
            <a:rPr lang="it-IT" sz="1800" kern="1200" dirty="0" smtClean="0"/>
            <a:t>relativo peso %</a:t>
          </a:r>
          <a:endParaRPr lang="it-IT" sz="1800" kern="1200" dirty="0"/>
        </a:p>
      </dsp:txBody>
      <dsp:txXfrm>
        <a:off x="5205682" y="2998864"/>
        <a:ext cx="1987725" cy="793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45A-A7FB-7348-8F99-5DE446C9A7E0}">
      <dsp:nvSpPr>
        <dsp:cNvPr id="0" name=""/>
        <dsp:cNvSpPr/>
      </dsp:nvSpPr>
      <dsp:spPr>
        <a:xfrm>
          <a:off x="0" y="210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7B64CC-3B8E-9D4C-9356-B5D00587B970}">
      <dsp:nvSpPr>
        <dsp:cNvPr id="0" name=""/>
        <dsp:cNvSpPr/>
      </dsp:nvSpPr>
      <dsp:spPr>
        <a:xfrm>
          <a:off x="0" y="2109"/>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Gli obiettivi strategici dell’ARCEA riflettono la</a:t>
          </a:r>
          <a:r>
            <a:rPr lang="it-IT" sz="2200" i="1" kern="1200" baseline="0" dirty="0" smtClean="0"/>
            <a:t> </a:t>
          </a:r>
          <a:r>
            <a:rPr lang="it-IT" sz="2200" i="1" kern="1200" baseline="0" dirty="0" err="1" smtClean="0"/>
            <a:t>mission</a:t>
          </a:r>
          <a:r>
            <a:rPr lang="it-IT" sz="2200" kern="1200" baseline="0" dirty="0" smtClean="0"/>
            <a:t> dell’Organismo Pagatore che si colloca in posizione di punto di </a:t>
          </a:r>
          <a:r>
            <a:rPr lang="it-IT" sz="2200" b="1" kern="1200" baseline="0" dirty="0" smtClean="0"/>
            <a:t>raccordo fra Commissione Europea, Stato membro e Regione Calabria.</a:t>
          </a:r>
          <a:endParaRPr lang="it-IT" sz="2200" b="1" kern="1200" dirty="0"/>
        </a:p>
      </dsp:txBody>
      <dsp:txXfrm>
        <a:off x="0" y="2109"/>
        <a:ext cx="8928992" cy="1438753"/>
      </dsp:txXfrm>
    </dsp:sp>
    <dsp:sp modelId="{2E0E44C1-CF09-384C-B874-E7D951FC077D}">
      <dsp:nvSpPr>
        <dsp:cNvPr id="0" name=""/>
        <dsp:cNvSpPr/>
      </dsp:nvSpPr>
      <dsp:spPr>
        <a:xfrm>
          <a:off x="0" y="1440863"/>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0D4FC3-74A8-C144-90D1-353400D96B61}">
      <dsp:nvSpPr>
        <dsp:cNvPr id="0" name=""/>
        <dsp:cNvSpPr/>
      </dsp:nvSpPr>
      <dsp:spPr>
        <a:xfrm>
          <a:off x="0" y="1440863"/>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Per tali ragioni, sono stati parzialmente confermati gli obiettivi strategici già individuati nel precedente Piano, al fine di consentirne il conseguimento in un orizzonte temporale adeguato rispetto alla loro rilevanza. </a:t>
          </a:r>
          <a:endParaRPr lang="it-IT" sz="2200" kern="1200" dirty="0"/>
        </a:p>
      </dsp:txBody>
      <dsp:txXfrm>
        <a:off x="0" y="1440863"/>
        <a:ext cx="8928992" cy="1438753"/>
      </dsp:txXfrm>
    </dsp:sp>
    <dsp:sp modelId="{AFC0E356-0B5E-FF42-B1F2-987BF4F7AAE0}">
      <dsp:nvSpPr>
        <dsp:cNvPr id="0" name=""/>
        <dsp:cNvSpPr/>
      </dsp:nvSpPr>
      <dsp:spPr>
        <a:xfrm>
          <a:off x="0" y="2879616"/>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6CCA2F-0999-7743-8283-6818AE2DC086}">
      <dsp:nvSpPr>
        <dsp:cNvPr id="0" name=""/>
        <dsp:cNvSpPr/>
      </dsp:nvSpPr>
      <dsp:spPr>
        <a:xfrm>
          <a:off x="0" y="2879616"/>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Nello specifico, sono stati individuati i </a:t>
          </a:r>
          <a:r>
            <a:rPr lang="it-IT" sz="2200" b="1" kern="1200" baseline="0" dirty="0" smtClean="0"/>
            <a:t>tre obiettivi strategici</a:t>
          </a:r>
          <a:r>
            <a:rPr lang="it-IT" sz="2200" kern="1200" baseline="0" dirty="0" smtClean="0"/>
            <a:t>, coerenti con quanto prescritto dalla normativa comunitaria di riferimento che hanno riflessi immediati e tangibili nei confronti degli stakeholder dell’Agenzia </a:t>
          </a:r>
          <a:endParaRPr lang="it-IT" sz="2200" kern="1200" dirty="0"/>
        </a:p>
      </dsp:txBody>
      <dsp:txXfrm>
        <a:off x="0" y="2879616"/>
        <a:ext cx="8928992" cy="1438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54EC-090E-3F45-81A5-FE2E7C7BB06C}">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953F02-0BBE-794A-91B1-DC6E256725E8}">
      <dsp:nvSpPr>
        <dsp:cNvPr id="0" name=""/>
        <dsp:cNvSpPr/>
      </dsp:nvSpPr>
      <dsp:spPr>
        <a:xfrm>
          <a:off x="0" y="0"/>
          <a:ext cx="8928992"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it-IT" sz="4300" kern="1200" baseline="0" smtClean="0"/>
            <a:t>Costituiscono gli strumenti di rilevazione, anche di carattere socio-economico, delle conseguenze derivanti dalle azioni intraprese dall’Agenzia per favorire lo sviluppo del contesto territoriale di riferimento </a:t>
          </a:r>
          <a:endParaRPr lang="it-IT" sz="4300" kern="1200"/>
        </a:p>
      </dsp:txBody>
      <dsp:txXfrm>
        <a:off x="0" y="0"/>
        <a:ext cx="8928992" cy="4320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3C7-3EE7-634F-B7EC-AECBF05D0953}">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A1FD5-150D-9E4D-B801-BC991AF24236}">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rtl="0">
            <a:lnSpc>
              <a:spcPct val="90000"/>
            </a:lnSpc>
            <a:spcBef>
              <a:spcPct val="0"/>
            </a:spcBef>
            <a:spcAft>
              <a:spcPct val="35000"/>
            </a:spcAft>
          </a:pPr>
          <a:r>
            <a:rPr lang="it-IT" sz="3000" kern="1200" baseline="0" dirty="0" smtClean="0"/>
            <a:t>Ogni obiettivo strategico è articolato in obiettivi operativi. </a:t>
          </a:r>
          <a:endParaRPr lang="it-IT" sz="3000" kern="1200" dirty="0"/>
        </a:p>
      </dsp:txBody>
      <dsp:txXfrm>
        <a:off x="0" y="0"/>
        <a:ext cx="1785798" cy="4320480"/>
      </dsp:txXfrm>
    </dsp:sp>
    <dsp:sp modelId="{34A912B2-2C22-1A47-9F72-C2E9CBA2E4BF}">
      <dsp:nvSpPr>
        <dsp:cNvPr id="0" name=""/>
        <dsp:cNvSpPr/>
      </dsp:nvSpPr>
      <dsp:spPr>
        <a:xfrm>
          <a:off x="1919733" y="34017"/>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Ad ogni obiettivo operativo sono associati: </a:t>
          </a:r>
        </a:p>
      </dsp:txBody>
      <dsp:txXfrm>
        <a:off x="1919733" y="34017"/>
        <a:ext cx="7009258" cy="680349"/>
      </dsp:txXfrm>
    </dsp:sp>
    <dsp:sp modelId="{25C34943-06B3-7E4F-A571-AC15A1AEB59D}">
      <dsp:nvSpPr>
        <dsp:cNvPr id="0" name=""/>
        <dsp:cNvSpPr/>
      </dsp:nvSpPr>
      <dsp:spPr>
        <a:xfrm>
          <a:off x="1785798" y="714366"/>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68C65-F99A-3B41-AC63-EDDD950A80DB}">
      <dsp:nvSpPr>
        <dsp:cNvPr id="0" name=""/>
        <dsp:cNvSpPr/>
      </dsp:nvSpPr>
      <dsp:spPr>
        <a:xfrm>
          <a:off x="1919733" y="7483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Un peso rispetto all’obiettivo strategico</a:t>
          </a:r>
        </a:p>
      </dsp:txBody>
      <dsp:txXfrm>
        <a:off x="1919733" y="748383"/>
        <a:ext cx="7009258" cy="680349"/>
      </dsp:txXfrm>
    </dsp:sp>
    <dsp:sp modelId="{DA31B8D7-C3AA-8448-B973-2C318E1C5819}">
      <dsp:nvSpPr>
        <dsp:cNvPr id="0" name=""/>
        <dsp:cNvSpPr/>
      </dsp:nvSpPr>
      <dsp:spPr>
        <a:xfrm>
          <a:off x="1785798" y="14287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9030EC5-3F51-A045-9FA6-0C002DF901AC}">
      <dsp:nvSpPr>
        <dsp:cNvPr id="0" name=""/>
        <dsp:cNvSpPr/>
      </dsp:nvSpPr>
      <dsp:spPr>
        <a:xfrm>
          <a:off x="1919733" y="1462750"/>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uno o più indicatori; ad ogni indicatore è attribuito un target (valore programmato o atteso) annuale e semestrale;</a:t>
          </a:r>
          <a:endParaRPr lang="it-IT" sz="1900" kern="1200" dirty="0"/>
        </a:p>
      </dsp:txBody>
      <dsp:txXfrm>
        <a:off x="1919733" y="1462750"/>
        <a:ext cx="7009258" cy="680349"/>
      </dsp:txXfrm>
    </dsp:sp>
    <dsp:sp modelId="{923AE15B-5A8F-C145-9362-DAA3030BD86D}">
      <dsp:nvSpPr>
        <dsp:cNvPr id="0" name=""/>
        <dsp:cNvSpPr/>
      </dsp:nvSpPr>
      <dsp:spPr>
        <a:xfrm>
          <a:off x="1785798" y="2143099"/>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3144FD7-B66F-5849-BCAF-AAA5671E9128}">
      <dsp:nvSpPr>
        <dsp:cNvPr id="0" name=""/>
        <dsp:cNvSpPr/>
      </dsp:nvSpPr>
      <dsp:spPr>
        <a:xfrm>
          <a:off x="1919733" y="2177116"/>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le azioni da porre in essere con la relativa tempistica;</a:t>
          </a:r>
          <a:endParaRPr lang="it-IT" sz="1900" kern="1200" dirty="0"/>
        </a:p>
      </dsp:txBody>
      <dsp:txXfrm>
        <a:off x="1919733" y="2177116"/>
        <a:ext cx="7009258" cy="680349"/>
      </dsp:txXfrm>
    </dsp:sp>
    <dsp:sp modelId="{4B1C9FA8-E71C-7348-8AB3-1E5B2D1A3406}">
      <dsp:nvSpPr>
        <dsp:cNvPr id="0" name=""/>
        <dsp:cNvSpPr/>
      </dsp:nvSpPr>
      <dsp:spPr>
        <a:xfrm>
          <a:off x="1785798" y="28574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7B7774-DC48-DC47-BB5A-5FA9964255DB}">
      <dsp:nvSpPr>
        <dsp:cNvPr id="0" name=""/>
        <dsp:cNvSpPr/>
      </dsp:nvSpPr>
      <dsp:spPr>
        <a:xfrm>
          <a:off x="1919733" y="28914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la quantificazione delle risorse economiche, umane e strumentali;</a:t>
          </a:r>
          <a:endParaRPr lang="it-IT" sz="1900" kern="1200" dirty="0"/>
        </a:p>
      </dsp:txBody>
      <dsp:txXfrm>
        <a:off x="1919733" y="2891483"/>
        <a:ext cx="7009258" cy="680349"/>
      </dsp:txXfrm>
    </dsp:sp>
    <dsp:sp modelId="{0F355273-2E2E-AD47-9B86-29C26F87A942}">
      <dsp:nvSpPr>
        <dsp:cNvPr id="0" name=""/>
        <dsp:cNvSpPr/>
      </dsp:nvSpPr>
      <dsp:spPr>
        <a:xfrm>
          <a:off x="1785798" y="35718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FF0039-E7CC-EC4F-8549-6049DBC97962}">
      <dsp:nvSpPr>
        <dsp:cNvPr id="0" name=""/>
        <dsp:cNvSpPr/>
      </dsp:nvSpPr>
      <dsp:spPr>
        <a:xfrm>
          <a:off x="1919733" y="3605849"/>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le responsabilità organizzative.</a:t>
          </a:r>
          <a:endParaRPr lang="it-IT" sz="1900" kern="1200" dirty="0"/>
        </a:p>
      </dsp:txBody>
      <dsp:txXfrm>
        <a:off x="1919733" y="3605849"/>
        <a:ext cx="7009258" cy="680349"/>
      </dsp:txXfrm>
    </dsp:sp>
    <dsp:sp modelId="{302FE886-4813-A841-8B80-7F2691104ACF}">
      <dsp:nvSpPr>
        <dsp:cNvPr id="0" name=""/>
        <dsp:cNvSpPr/>
      </dsp:nvSpPr>
      <dsp:spPr>
        <a:xfrm>
          <a:off x="1785798" y="4286198"/>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6C56-3A1A-DC41-8757-A492D04C573C}">
      <dsp:nvSpPr>
        <dsp:cNvPr id="0" name=""/>
        <dsp:cNvSpPr/>
      </dsp:nvSpPr>
      <dsp:spPr>
        <a:xfrm>
          <a:off x="0" y="65982"/>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dirty="0" smtClean="0"/>
            <a:t>Misurano il grado di raggiungimento di un obiettivo operativo</a:t>
          </a:r>
          <a:endParaRPr lang="it-IT" sz="2500" kern="1200" dirty="0"/>
        </a:p>
      </dsp:txBody>
      <dsp:txXfrm>
        <a:off x="48481" y="114463"/>
        <a:ext cx="8832030" cy="896166"/>
      </dsp:txXfrm>
    </dsp:sp>
    <dsp:sp modelId="{9206A961-E3C2-CB43-8107-C0C829EADC33}">
      <dsp:nvSpPr>
        <dsp:cNvPr id="0" name=""/>
        <dsp:cNvSpPr/>
      </dsp:nvSpPr>
      <dsp:spPr>
        <a:xfrm>
          <a:off x="0" y="1131111"/>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Sono pesati in relazione all’obiettivo di riferimento</a:t>
          </a:r>
          <a:endParaRPr lang="it-IT" sz="2500" kern="1200"/>
        </a:p>
      </dsp:txBody>
      <dsp:txXfrm>
        <a:off x="48481" y="1179592"/>
        <a:ext cx="8832030" cy="896166"/>
      </dsp:txXfrm>
    </dsp:sp>
    <dsp:sp modelId="{23C70930-50FB-9A46-9C65-396D07B0789E}">
      <dsp:nvSpPr>
        <dsp:cNvPr id="0" name=""/>
        <dsp:cNvSpPr/>
      </dsp:nvSpPr>
      <dsp:spPr>
        <a:xfrm>
          <a:off x="0" y="2196240"/>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Hanno un target di riferimento, ossia un valore che deve essere raggiunto, annuale e semestrale</a:t>
          </a:r>
          <a:endParaRPr lang="it-IT" sz="2500" kern="1200"/>
        </a:p>
      </dsp:txBody>
      <dsp:txXfrm>
        <a:off x="48481" y="2244721"/>
        <a:ext cx="8832030" cy="896166"/>
      </dsp:txXfrm>
    </dsp:sp>
    <dsp:sp modelId="{EE17F209-0FB2-9D4D-A65B-72B581B2D3B6}">
      <dsp:nvSpPr>
        <dsp:cNvPr id="0" name=""/>
        <dsp:cNvSpPr/>
      </dsp:nvSpPr>
      <dsp:spPr>
        <a:xfrm>
          <a:off x="0" y="3261368"/>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Sono connessi ad una fonte univoca dalla quale è possibile rilevare il valore</a:t>
          </a:r>
          <a:endParaRPr lang="it-IT" sz="2500" kern="1200"/>
        </a:p>
      </dsp:txBody>
      <dsp:txXfrm>
        <a:off x="48481" y="3309849"/>
        <a:ext cx="8832030" cy="8961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7C5746-6F61-43ED-91F9-3E8602350968}" type="datetimeFigureOut">
              <a:rPr lang="it-IT"/>
              <a:pPr>
                <a:defRPr/>
              </a:pPr>
              <a:t>30/01/17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7F8EAA-4200-45D5-9C1B-D69C1B11FAF5}" type="slidenum">
              <a:rPr lang="it-IT"/>
              <a:pPr>
                <a:defRPr/>
              </a:pPr>
              <a:t>‹n.›</a:t>
            </a:fld>
            <a:endParaRPr lang="it-IT"/>
          </a:p>
        </p:txBody>
      </p:sp>
    </p:spTree>
    <p:extLst>
      <p:ext uri="{BB962C8B-B14F-4D97-AF65-F5344CB8AC3E}">
        <p14:creationId xmlns:p14="http://schemas.microsoft.com/office/powerpoint/2010/main" val="323709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0B103E-09BC-4077-A578-41E429D6A5E5}" type="datetimeFigureOut">
              <a:rPr lang="it-IT"/>
              <a:pPr>
                <a:defRPr/>
              </a:pPr>
              <a:t>30/01/17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025B5A7-CC8E-4014-BB14-D2BB3C7B7B01}" type="slidenum">
              <a:rPr lang="it-IT"/>
              <a:pPr>
                <a:defRPr/>
              </a:pPr>
              <a:t>‹n.›</a:t>
            </a:fld>
            <a:endParaRPr lang="it-IT"/>
          </a:p>
        </p:txBody>
      </p:sp>
    </p:spTree>
    <p:extLst>
      <p:ext uri="{BB962C8B-B14F-4D97-AF65-F5344CB8AC3E}">
        <p14:creationId xmlns:p14="http://schemas.microsoft.com/office/powerpoint/2010/main" val="161495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rcea.it/" TargetMode="External"/><Relationship Id="rId4"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hyperlink" Target="mailto:info@arcea.it"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rcea.it/" TargetMode="External"/><Relationship Id="rId4"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hyperlink" Target="mailto:info@arcea.it"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Picture 3" descr="C:\Users\giuseppe.arcidiacono\Documents\rollup_generico.jpg"/>
          <p:cNvPicPr>
            <a:picLocks noChangeAspect="1" noChangeArrowheads="1"/>
          </p:cNvPicPr>
          <p:nvPr userDrawn="1"/>
        </p:nvPicPr>
        <p:blipFill>
          <a:blip r:embed="rId2">
            <a:extLst>
              <a:ext uri="{28A0092B-C50C-407E-A947-70E740481C1C}">
                <a14:useLocalDpi xmlns:a14="http://schemas.microsoft.com/office/drawing/2010/main" val="0"/>
              </a:ext>
            </a:extLst>
          </a:blip>
          <a:srcRect l="45763" t="38908" b="5901"/>
          <a:stretch>
            <a:fillRect/>
          </a:stretch>
        </p:blipFill>
        <p:spPr bwMode="auto">
          <a:xfrm>
            <a:off x="2555875" y="139700"/>
            <a:ext cx="36718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giuseppe.arcidiacono\AppData\Local\Microsoft\Windows\Temporary Internet Files\Content.Outlook\PUDTM3NP\template_slide.jpg"/>
          <p:cNvPicPr>
            <a:picLocks noChangeAspect="1" noChangeArrowheads="1"/>
          </p:cNvPicPr>
          <p:nvPr userDrawn="1"/>
        </p:nvPicPr>
        <p:blipFill>
          <a:blip r:embed="rId3">
            <a:extLst>
              <a:ext uri="{28A0092B-C50C-407E-A947-70E740481C1C}">
                <a14:useLocalDpi xmlns:a14="http://schemas.microsoft.com/office/drawing/2010/main" val="0"/>
              </a:ext>
            </a:extLst>
          </a:blip>
          <a:srcRect t="77299" r="55511"/>
          <a:stretch>
            <a:fillRect/>
          </a:stretch>
        </p:blipFill>
        <p:spPr bwMode="auto">
          <a:xfrm>
            <a:off x="2376488" y="5300663"/>
            <a:ext cx="40671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2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CFC6BC-761A-4A5E-8F36-D29257D1CE08}" type="slidenum">
              <a:rPr lang="it-IT"/>
              <a:pPr>
                <a:defRPr/>
              </a:pPr>
              <a:t>‹n.›</a:t>
            </a:fld>
            <a:endParaRPr lang="it-IT"/>
          </a:p>
        </p:txBody>
      </p:sp>
    </p:spTree>
    <p:extLst>
      <p:ext uri="{BB962C8B-B14F-4D97-AF65-F5344CB8AC3E}">
        <p14:creationId xmlns:p14="http://schemas.microsoft.com/office/powerpoint/2010/main" val="378996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8D94F9-C733-45D5-ACF9-2ABA66CAA6AC}" type="slidenum">
              <a:rPr lang="it-IT"/>
              <a:pPr>
                <a:defRPr/>
              </a:pPr>
              <a:t>‹n.›</a:t>
            </a:fld>
            <a:endParaRPr lang="it-IT"/>
          </a:p>
        </p:txBody>
      </p:sp>
    </p:spTree>
    <p:extLst>
      <p:ext uri="{BB962C8B-B14F-4D97-AF65-F5344CB8AC3E}">
        <p14:creationId xmlns:p14="http://schemas.microsoft.com/office/powerpoint/2010/main" val="385575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748E50C-EA02-469B-989B-04F545B9FB92}" type="slidenum">
              <a:rPr lang="it-IT"/>
              <a:pPr>
                <a:defRPr/>
              </a:pPr>
              <a:t>‹n.›</a:t>
            </a:fld>
            <a:endParaRPr lang="it-IT"/>
          </a:p>
        </p:txBody>
      </p:sp>
    </p:spTree>
    <p:extLst>
      <p:ext uri="{BB962C8B-B14F-4D97-AF65-F5344CB8AC3E}">
        <p14:creationId xmlns:p14="http://schemas.microsoft.com/office/powerpoint/2010/main" val="115271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E43B0F-B26B-4FE1-9A55-FE76BE9D5957}" type="slidenum">
              <a:rPr lang="it-IT"/>
              <a:pPr>
                <a:defRPr/>
              </a:pPr>
              <a:t>‹n.›</a:t>
            </a:fld>
            <a:endParaRPr lang="it-IT"/>
          </a:p>
        </p:txBody>
      </p:sp>
    </p:spTree>
    <p:extLst>
      <p:ext uri="{BB962C8B-B14F-4D97-AF65-F5344CB8AC3E}">
        <p14:creationId xmlns:p14="http://schemas.microsoft.com/office/powerpoint/2010/main" val="317143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8FD087-25F2-402F-8EE5-F86CEB7DEA6C}" type="slidenum">
              <a:rPr lang="it-IT"/>
              <a:pPr>
                <a:defRPr/>
              </a:pPr>
              <a:t>‹n.›</a:t>
            </a:fld>
            <a:endParaRPr lang="it-IT"/>
          </a:p>
        </p:txBody>
      </p:sp>
    </p:spTree>
    <p:extLst>
      <p:ext uri="{BB962C8B-B14F-4D97-AF65-F5344CB8AC3E}">
        <p14:creationId xmlns:p14="http://schemas.microsoft.com/office/powerpoint/2010/main" val="374173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1BE19D-E96C-4C59-A979-39F248EC59B9}" type="slidenum">
              <a:rPr lang="it-IT"/>
              <a:pPr>
                <a:defRPr/>
              </a:pPr>
              <a:t>‹n.›</a:t>
            </a:fld>
            <a:endParaRPr lang="it-IT"/>
          </a:p>
        </p:txBody>
      </p:sp>
    </p:spTree>
    <p:extLst>
      <p:ext uri="{BB962C8B-B14F-4D97-AF65-F5344CB8AC3E}">
        <p14:creationId xmlns:p14="http://schemas.microsoft.com/office/powerpoint/2010/main" val="50969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1CC2F7A-24DA-4F78-A792-C157743AA107}" type="slidenum">
              <a:rPr lang="it-IT"/>
              <a:pPr>
                <a:defRPr/>
              </a:pPr>
              <a:t>‹n.›</a:t>
            </a:fld>
            <a:endParaRPr lang="it-IT"/>
          </a:p>
        </p:txBody>
      </p:sp>
    </p:spTree>
    <p:extLst>
      <p:ext uri="{BB962C8B-B14F-4D97-AF65-F5344CB8AC3E}">
        <p14:creationId xmlns:p14="http://schemas.microsoft.com/office/powerpoint/2010/main" val="98281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D49074-A892-4302-90F8-1FF0EF9C46DC}" type="slidenum">
              <a:rPr lang="it-IT"/>
              <a:pPr>
                <a:defRPr/>
              </a:pPr>
              <a:t>‹n.›</a:t>
            </a:fld>
            <a:endParaRPr lang="it-IT"/>
          </a:p>
        </p:txBody>
      </p:sp>
    </p:spTree>
    <p:extLst>
      <p:ext uri="{BB962C8B-B14F-4D97-AF65-F5344CB8AC3E}">
        <p14:creationId xmlns:p14="http://schemas.microsoft.com/office/powerpoint/2010/main" val="142172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C4BCA-37C0-401C-8CA1-FB7585F0C208}" type="slidenum">
              <a:rPr lang="it-IT"/>
              <a:pPr>
                <a:defRPr/>
              </a:pPr>
              <a:t>‹n.›</a:t>
            </a:fld>
            <a:endParaRPr lang="it-IT"/>
          </a:p>
        </p:txBody>
      </p:sp>
    </p:spTree>
    <p:extLst>
      <p:ext uri="{BB962C8B-B14F-4D97-AF65-F5344CB8AC3E}">
        <p14:creationId xmlns:p14="http://schemas.microsoft.com/office/powerpoint/2010/main" val="132177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6D975B-7410-4F1D-9D8A-E61A5CBBDDC0}" type="slidenum">
              <a:rPr lang="it-IT"/>
              <a:pPr>
                <a:defRPr/>
              </a:pPr>
              <a:t>‹n.›</a:t>
            </a:fld>
            <a:endParaRPr lang="it-IT"/>
          </a:p>
        </p:txBody>
      </p:sp>
    </p:spTree>
    <p:extLst>
      <p:ext uri="{BB962C8B-B14F-4D97-AF65-F5344CB8AC3E}">
        <p14:creationId xmlns:p14="http://schemas.microsoft.com/office/powerpoint/2010/main" val="343814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107504" y="908720"/>
            <a:ext cx="8928992" cy="4320480"/>
          </a:xfrm>
          <a:prstGeom prst="rect">
            <a:avLst/>
          </a:prstGeom>
        </p:spPr>
        <p:txBody>
          <a:bodyPr/>
          <a:lstStyle>
            <a:lvl1pPr>
              <a:defRPr baseline="0"/>
            </a:lvl1pPr>
          </a:lstStyle>
          <a:p>
            <a:pPr lvl="0"/>
            <a:r>
              <a:rPr lang="it-IT" dirty="0" smtClean="0"/>
              <a:t>Fare clic per modificare stili del testo dello schema</a:t>
            </a:r>
          </a:p>
        </p:txBody>
      </p:sp>
      <p:sp>
        <p:nvSpPr>
          <p:cNvPr id="9" name="Segnaposto contenuto 2"/>
          <p:cNvSpPr>
            <a:spLocks noGrp="1"/>
          </p:cNvSpPr>
          <p:nvPr>
            <p:ph idx="21"/>
          </p:nvPr>
        </p:nvSpPr>
        <p:spPr>
          <a:xfrm>
            <a:off x="88445" y="96085"/>
            <a:ext cx="8948051" cy="740627"/>
          </a:xfrm>
          <a:prstGeom prst="rect">
            <a:avLst/>
          </a:prstGeom>
        </p:spPr>
        <p:txBody>
          <a:bodyPr/>
          <a:lstStyle>
            <a:lvl1pPr>
              <a:defRPr baseline="0"/>
            </a:lvl1pPr>
          </a:lstStyle>
          <a:p>
            <a:pPr lvl="0"/>
            <a:r>
              <a:rPr lang="it-IT" dirty="0" smtClean="0"/>
              <a:t>Fare clic per modificare stili del testo dello schema</a:t>
            </a:r>
          </a:p>
        </p:txBody>
      </p: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30/01/17</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236733486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3BDD65-7737-4AED-892B-4A2B3FDE72C8}" type="slidenum">
              <a:rPr lang="it-IT"/>
              <a:pPr>
                <a:defRPr/>
              </a:pPr>
              <a:t>‹n.›</a:t>
            </a:fld>
            <a:endParaRPr lang="it-IT"/>
          </a:p>
        </p:txBody>
      </p:sp>
    </p:spTree>
    <p:extLst>
      <p:ext uri="{BB962C8B-B14F-4D97-AF65-F5344CB8AC3E}">
        <p14:creationId xmlns:p14="http://schemas.microsoft.com/office/powerpoint/2010/main" val="380328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D87D1D-CC3E-4CAE-B37B-A23982A4BDEB}" type="slidenum">
              <a:rPr lang="it-IT"/>
              <a:pPr>
                <a:defRPr/>
              </a:pPr>
              <a:t>‹n.›</a:t>
            </a:fld>
            <a:endParaRPr lang="it-IT"/>
          </a:p>
        </p:txBody>
      </p:sp>
    </p:spTree>
    <p:extLst>
      <p:ext uri="{BB962C8B-B14F-4D97-AF65-F5344CB8AC3E}">
        <p14:creationId xmlns:p14="http://schemas.microsoft.com/office/powerpoint/2010/main" val="239736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4394AE-74E3-4F6F-BF7C-F62464923049}" type="slidenum">
              <a:rPr lang="it-IT"/>
              <a:pPr>
                <a:defRPr/>
              </a:pPr>
              <a:t>‹n.›</a:t>
            </a:fld>
            <a:endParaRPr lang="it-IT"/>
          </a:p>
        </p:txBody>
      </p:sp>
    </p:spTree>
    <p:extLst>
      <p:ext uri="{BB962C8B-B14F-4D97-AF65-F5344CB8AC3E}">
        <p14:creationId xmlns:p14="http://schemas.microsoft.com/office/powerpoint/2010/main" val="67744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DFAC15C-8AEE-4007-9063-B2F228464512}" type="slidenum">
              <a:rPr lang="it-IT"/>
              <a:pPr>
                <a:defRPr/>
              </a:pPr>
              <a:t>‹n.›</a:t>
            </a:fld>
            <a:endParaRPr lang="it-IT"/>
          </a:p>
        </p:txBody>
      </p:sp>
    </p:spTree>
    <p:extLst>
      <p:ext uri="{BB962C8B-B14F-4D97-AF65-F5344CB8AC3E}">
        <p14:creationId xmlns:p14="http://schemas.microsoft.com/office/powerpoint/2010/main" val="421961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4A39B3D-B9E7-4209-98B9-4B1B95B638D2}" type="slidenum">
              <a:rPr lang="it-IT"/>
              <a:pPr>
                <a:defRPr/>
              </a:pPr>
              <a:t>‹n.›</a:t>
            </a:fld>
            <a:endParaRPr lang="it-IT"/>
          </a:p>
        </p:txBody>
      </p:sp>
    </p:spTree>
    <p:extLst>
      <p:ext uri="{BB962C8B-B14F-4D97-AF65-F5344CB8AC3E}">
        <p14:creationId xmlns:p14="http://schemas.microsoft.com/office/powerpoint/2010/main" val="360744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468D68-9705-45A4-BDAA-1E34F87BED3B}" type="slidenum">
              <a:rPr lang="it-IT"/>
              <a:pPr>
                <a:defRPr/>
              </a:pPr>
              <a:t>‹n.›</a:t>
            </a:fld>
            <a:endParaRPr lang="it-IT"/>
          </a:p>
        </p:txBody>
      </p:sp>
    </p:spTree>
    <p:extLst>
      <p:ext uri="{BB962C8B-B14F-4D97-AF65-F5344CB8AC3E}">
        <p14:creationId xmlns:p14="http://schemas.microsoft.com/office/powerpoint/2010/main" val="10506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8AD7A8-B765-4B41-9A29-45F6C9A85486}" type="slidenum">
              <a:rPr lang="it-IT"/>
              <a:pPr>
                <a:defRPr/>
              </a:pPr>
              <a:t>‹n.›</a:t>
            </a:fld>
            <a:endParaRPr lang="it-IT"/>
          </a:p>
        </p:txBody>
      </p:sp>
    </p:spTree>
    <p:extLst>
      <p:ext uri="{BB962C8B-B14F-4D97-AF65-F5344CB8AC3E}">
        <p14:creationId xmlns:p14="http://schemas.microsoft.com/office/powerpoint/2010/main" val="8599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0539729-DDE0-4B65-A91F-65B3BB030152}" type="slidenum">
              <a:rPr lang="it-IT"/>
              <a:pPr>
                <a:defRPr/>
              </a:pPr>
              <a:t>‹n.›</a:t>
            </a:fld>
            <a:endParaRPr lang="it-IT"/>
          </a:p>
        </p:txBody>
      </p:sp>
    </p:spTree>
    <p:extLst>
      <p:ext uri="{BB962C8B-B14F-4D97-AF65-F5344CB8AC3E}">
        <p14:creationId xmlns:p14="http://schemas.microsoft.com/office/powerpoint/2010/main" val="369941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2DF43-8EAC-4436-BD12-297E548BAF2D}" type="slidenum">
              <a:rPr lang="it-IT"/>
              <a:pPr>
                <a:defRPr/>
              </a:pPr>
              <a:t>‹n.›</a:t>
            </a:fld>
            <a:endParaRPr lang="it-IT"/>
          </a:p>
        </p:txBody>
      </p:sp>
    </p:spTree>
    <p:extLst>
      <p:ext uri="{BB962C8B-B14F-4D97-AF65-F5344CB8AC3E}">
        <p14:creationId xmlns:p14="http://schemas.microsoft.com/office/powerpoint/2010/main" val="718370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DDB194-B071-4F21-B517-59BE9EF001B8}" type="slidenum">
              <a:rPr lang="it-IT"/>
              <a:pPr>
                <a:defRPr/>
              </a:pPr>
              <a:t>‹n.›</a:t>
            </a:fld>
            <a:endParaRPr lang="it-IT"/>
          </a:p>
        </p:txBody>
      </p:sp>
    </p:spTree>
    <p:extLst>
      <p:ext uri="{BB962C8B-B14F-4D97-AF65-F5344CB8AC3E}">
        <p14:creationId xmlns:p14="http://schemas.microsoft.com/office/powerpoint/2010/main" val="85540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contenuto">
    <p:spTree>
      <p:nvGrpSpPr>
        <p:cNvPr id="1" name=""/>
        <p:cNvGrpSpPr/>
        <p:nvPr/>
      </p:nvGrpSpPr>
      <p:grpSpPr>
        <a:xfrm>
          <a:off x="0" y="0"/>
          <a:ext cx="0" cy="0"/>
          <a:chOff x="0" y="0"/>
          <a:chExt cx="0" cy="0"/>
        </a:xfrm>
      </p:grpSpPr>
      <p:pic>
        <p:nvPicPr>
          <p:cNvPr id="2" name="Picture 3" descr="C:\Users\giuseppe.arcidiacono\Documents\arcea_cartella_aperta.jpg"/>
          <p:cNvPicPr>
            <a:picLocks noChangeAspect="1" noChangeArrowheads="1"/>
          </p:cNvPicPr>
          <p:nvPr userDrawn="1"/>
        </p:nvPicPr>
        <p:blipFill>
          <a:blip r:embed="rId2">
            <a:extLst>
              <a:ext uri="{28A0092B-C50C-407E-A947-70E740481C1C}">
                <a14:useLocalDpi xmlns:a14="http://schemas.microsoft.com/office/drawing/2010/main" val="0"/>
              </a:ext>
            </a:extLst>
          </a:blip>
          <a:srcRect l="53937" t="20322" b="68738"/>
          <a:stretch>
            <a:fillRect/>
          </a:stretch>
        </p:blipFill>
        <p:spPr bwMode="auto">
          <a:xfrm>
            <a:off x="2124075" y="119063"/>
            <a:ext cx="49133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741738"/>
            <a:ext cx="9144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3014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96FA5B-AC2F-48D5-A5F7-F897D50402EE}" type="slidenum">
              <a:rPr lang="it-IT"/>
              <a:pPr>
                <a:defRPr/>
              </a:pPr>
              <a:t>‹n.›</a:t>
            </a:fld>
            <a:endParaRPr lang="it-IT"/>
          </a:p>
        </p:txBody>
      </p:sp>
    </p:spTree>
    <p:extLst>
      <p:ext uri="{BB962C8B-B14F-4D97-AF65-F5344CB8AC3E}">
        <p14:creationId xmlns:p14="http://schemas.microsoft.com/office/powerpoint/2010/main" val="226190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F95AE6-5BED-4624-BCDF-E9E064D8577D}" type="slidenum">
              <a:rPr lang="it-IT"/>
              <a:pPr>
                <a:defRPr/>
              </a:pPr>
              <a:t>‹n.›</a:t>
            </a:fld>
            <a:endParaRPr lang="it-IT"/>
          </a:p>
        </p:txBody>
      </p:sp>
    </p:spTree>
    <p:extLst>
      <p:ext uri="{BB962C8B-B14F-4D97-AF65-F5344CB8AC3E}">
        <p14:creationId xmlns:p14="http://schemas.microsoft.com/office/powerpoint/2010/main" val="338334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85BFF5-8630-411C-B1D3-F177618704B5}" type="slidenum">
              <a:rPr lang="it-IT"/>
              <a:pPr>
                <a:defRPr/>
              </a:pPr>
              <a:t>‹n.›</a:t>
            </a:fld>
            <a:endParaRPr lang="it-IT"/>
          </a:p>
        </p:txBody>
      </p:sp>
    </p:spTree>
    <p:extLst>
      <p:ext uri="{BB962C8B-B14F-4D97-AF65-F5344CB8AC3E}">
        <p14:creationId xmlns:p14="http://schemas.microsoft.com/office/powerpoint/2010/main" val="4401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8A1C8E-B638-448F-8183-123C63AD4843}" type="slidenum">
              <a:rPr lang="it-IT"/>
              <a:pPr>
                <a:defRPr/>
              </a:pPr>
              <a:t>‹n.›</a:t>
            </a:fld>
            <a:endParaRPr lang="it-IT"/>
          </a:p>
        </p:txBody>
      </p:sp>
    </p:spTree>
    <p:extLst>
      <p:ext uri="{BB962C8B-B14F-4D97-AF65-F5344CB8AC3E}">
        <p14:creationId xmlns:p14="http://schemas.microsoft.com/office/powerpoint/2010/main" val="3651253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D2F9952-9F9B-402F-A2A6-8674B766E6C0}" type="slidenum">
              <a:rPr lang="it-IT"/>
              <a:pPr>
                <a:defRPr/>
              </a:pPr>
              <a:t>‹n.›</a:t>
            </a:fld>
            <a:endParaRPr lang="it-IT"/>
          </a:p>
        </p:txBody>
      </p:sp>
    </p:spTree>
    <p:extLst>
      <p:ext uri="{BB962C8B-B14F-4D97-AF65-F5344CB8AC3E}">
        <p14:creationId xmlns:p14="http://schemas.microsoft.com/office/powerpoint/2010/main" val="5699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68FDBC-F6A8-4BAA-AF7F-AF755112E308}" type="slidenum">
              <a:rPr lang="it-IT"/>
              <a:pPr>
                <a:defRPr/>
              </a:pPr>
              <a:t>‹n.›</a:t>
            </a:fld>
            <a:endParaRPr lang="it-IT"/>
          </a:p>
        </p:txBody>
      </p:sp>
    </p:spTree>
    <p:extLst>
      <p:ext uri="{BB962C8B-B14F-4D97-AF65-F5344CB8AC3E}">
        <p14:creationId xmlns:p14="http://schemas.microsoft.com/office/powerpoint/2010/main" val="3447538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0D4EE0F-773E-4BE9-8145-6279EE8023AA}" type="slidenum">
              <a:rPr lang="it-IT"/>
              <a:pPr>
                <a:defRPr/>
              </a:pPr>
              <a:t>‹n.›</a:t>
            </a:fld>
            <a:endParaRPr lang="it-IT"/>
          </a:p>
        </p:txBody>
      </p:sp>
    </p:spTree>
    <p:extLst>
      <p:ext uri="{BB962C8B-B14F-4D97-AF65-F5344CB8AC3E}">
        <p14:creationId xmlns:p14="http://schemas.microsoft.com/office/powerpoint/2010/main" val="3761140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113AA3-52FD-4AC4-A78A-966F871B5394}" type="slidenum">
              <a:rPr lang="it-IT"/>
              <a:pPr>
                <a:defRPr/>
              </a:pPr>
              <a:t>‹n.›</a:t>
            </a:fld>
            <a:endParaRPr lang="it-IT"/>
          </a:p>
        </p:txBody>
      </p:sp>
    </p:spTree>
    <p:extLst>
      <p:ext uri="{BB962C8B-B14F-4D97-AF65-F5344CB8AC3E}">
        <p14:creationId xmlns:p14="http://schemas.microsoft.com/office/powerpoint/2010/main" val="74331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F4CC5A-D188-4995-9531-6C3052A85DC9}" type="slidenum">
              <a:rPr lang="it-IT"/>
              <a:pPr>
                <a:defRPr/>
              </a:pPr>
              <a:t>‹n.›</a:t>
            </a:fld>
            <a:endParaRPr lang="it-IT"/>
          </a:p>
        </p:txBody>
      </p:sp>
    </p:spTree>
    <p:extLst>
      <p:ext uri="{BB962C8B-B14F-4D97-AF65-F5344CB8AC3E}">
        <p14:creationId xmlns:p14="http://schemas.microsoft.com/office/powerpoint/2010/main" val="3974711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327417-C278-4318-A25D-C1AB08DE9FEA}" type="slidenum">
              <a:rPr lang="it-IT"/>
              <a:pPr>
                <a:defRPr/>
              </a:pPr>
              <a:t>‹n.›</a:t>
            </a:fld>
            <a:endParaRPr lang="it-IT"/>
          </a:p>
        </p:txBody>
      </p:sp>
    </p:spTree>
    <p:extLst>
      <p:ext uri="{BB962C8B-B14F-4D97-AF65-F5344CB8AC3E}">
        <p14:creationId xmlns:p14="http://schemas.microsoft.com/office/powerpoint/2010/main" val="368405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ringraziamenti">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1357313" y="2820988"/>
            <a:ext cx="6429375" cy="1216025"/>
            <a:chOff x="0" y="103170"/>
            <a:chExt cx="6429420" cy="1216800"/>
          </a:xfrm>
        </p:grpSpPr>
        <p:sp>
          <p:nvSpPr>
            <p:cNvPr id="3" name="Rettangolo arrotondato 2"/>
            <p:cNvSpPr/>
            <p:nvPr userDrawn="1"/>
          </p:nvSpPr>
          <p:spPr>
            <a:xfrm>
              <a:off x="0" y="103170"/>
              <a:ext cx="6429420" cy="12168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userDrawn="1"/>
          </p:nvSpPr>
          <p:spPr>
            <a:xfrm>
              <a:off x="58737" y="161944"/>
              <a:ext cx="6311944"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eaLnBrk="1" fontAlgn="auto" hangingPunct="1">
                <a:spcBef>
                  <a:spcPts val="0"/>
                </a:spcBef>
                <a:spcAft>
                  <a:spcPts val="0"/>
                </a:spcAft>
                <a:defRPr/>
              </a:pPr>
              <a:r>
                <a:rPr lang="it-IT" sz="2800" dirty="0"/>
                <a:t>Grazie per l’attenzione</a:t>
              </a:r>
            </a:p>
          </p:txBody>
        </p:sp>
      </p:grpSp>
      <p:sp>
        <p:nvSpPr>
          <p:cNvPr id="5" name="CasellaDiTesto 4"/>
          <p:cNvSpPr txBox="1">
            <a:spLocks noChangeArrowheads="1"/>
          </p:cNvSpPr>
          <p:nvPr userDrawn="1"/>
        </p:nvSpPr>
        <p:spPr bwMode="auto">
          <a:xfrm>
            <a:off x="1652588" y="5372100"/>
            <a:ext cx="5838825" cy="123031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smtClean="0">
                <a:solidFill>
                  <a:srgbClr val="A6A6A6"/>
                </a:solidFill>
                <a:latin typeface="Calibri" pitchFamily="34" charset="0"/>
              </a:rPr>
              <a:t>ARCEA</a:t>
            </a:r>
          </a:p>
          <a:p>
            <a:pPr algn="ctr" eaLnBrk="1" hangingPunct="1">
              <a:defRPr/>
            </a:pPr>
            <a:r>
              <a:rPr lang="it-IT" sz="1400" b="1" smtClean="0">
                <a:solidFill>
                  <a:srgbClr val="A6A6A6"/>
                </a:solidFill>
                <a:latin typeface="Calibri" pitchFamily="34" charset="0"/>
              </a:rPr>
              <a:t>Agenzia Regione Calabria per le Erogazioni in Agricoltura</a:t>
            </a:r>
          </a:p>
          <a:p>
            <a:pPr algn="ctr" eaLnBrk="1" hangingPunct="1">
              <a:defRPr/>
            </a:pPr>
            <a:r>
              <a:rPr lang="it-IT" sz="1400" b="1" smtClean="0">
                <a:solidFill>
                  <a:srgbClr val="A6A6A6"/>
                </a:solidFill>
                <a:latin typeface="Calibri" pitchFamily="34" charset="0"/>
              </a:rPr>
              <a:t>Via E. Molè – 88100 CATANZARO </a:t>
            </a:r>
          </a:p>
          <a:p>
            <a:pPr algn="ctr" eaLnBrk="1" hangingPunct="1">
              <a:defRPr/>
            </a:pPr>
            <a:r>
              <a:rPr lang="it-IT" sz="1400" b="1" smtClean="0">
                <a:solidFill>
                  <a:srgbClr val="A6A6A6"/>
                </a:solidFill>
                <a:latin typeface="Calibri" pitchFamily="34" charset="0"/>
              </a:rPr>
              <a:t>Tel. 0961\750564 - Fax. 0961\750338 – </a:t>
            </a:r>
            <a:r>
              <a:rPr lang="it-IT" sz="1400" b="1" smtClean="0">
                <a:solidFill>
                  <a:srgbClr val="A6A6A6"/>
                </a:solidFill>
                <a:latin typeface="Calibri" pitchFamily="34" charset="0"/>
                <a:hlinkClick r:id="rId2"/>
              </a:rPr>
              <a:t>info@arcea.it</a:t>
            </a:r>
            <a:r>
              <a:rPr lang="it-IT" sz="1400" b="1" smtClean="0">
                <a:solidFill>
                  <a:srgbClr val="A6A6A6"/>
                </a:solidFill>
                <a:latin typeface="Calibri" pitchFamily="34" charset="0"/>
              </a:rPr>
              <a:t>  - </a:t>
            </a:r>
            <a:r>
              <a:rPr lang="it-IT" sz="1400" b="1" smtClean="0">
                <a:solidFill>
                  <a:srgbClr val="A6A6A6"/>
                </a:solidFill>
                <a:latin typeface="Calibri" pitchFamily="34" charset="0"/>
                <a:hlinkClick r:id="rId3"/>
              </a:rPr>
              <a:t>http://www.arcea.it</a:t>
            </a:r>
            <a:r>
              <a:rPr lang="it-IT" sz="1400" b="1" smtClean="0">
                <a:solidFill>
                  <a:srgbClr val="A6A6A6"/>
                </a:solidFill>
                <a:latin typeface="Calibri" pitchFamily="34" charset="0"/>
              </a:rPr>
              <a:t> </a:t>
            </a:r>
          </a:p>
          <a:p>
            <a:pPr algn="ctr" eaLnBrk="1" hangingPunct="1">
              <a:defRPr/>
            </a:pPr>
            <a:endParaRPr lang="it-IT" smtClean="0">
              <a:solidFill>
                <a:srgbClr val="A6A6A6"/>
              </a:solidFill>
              <a:latin typeface="Calibri" pitchFamily="34" charset="0"/>
            </a:endParaRP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571750" y="642938"/>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91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248F85-ADB0-469B-B3E5-901703AE60F3}" type="slidenum">
              <a:rPr lang="it-IT"/>
              <a:pPr>
                <a:defRPr/>
              </a:pPr>
              <a:t>‹n.›</a:t>
            </a:fld>
            <a:endParaRPr lang="it-IT"/>
          </a:p>
        </p:txBody>
      </p:sp>
    </p:spTree>
    <p:extLst>
      <p:ext uri="{BB962C8B-B14F-4D97-AF65-F5344CB8AC3E}">
        <p14:creationId xmlns:p14="http://schemas.microsoft.com/office/powerpoint/2010/main" val="252866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hiusura">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1673225" y="5372100"/>
            <a:ext cx="5797550" cy="95408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smtClean="0">
                <a:solidFill>
                  <a:srgbClr val="A6A6A6"/>
                </a:solidFill>
                <a:latin typeface="Calibri" pitchFamily="34" charset="0"/>
              </a:rPr>
              <a:t>ARCEA</a:t>
            </a:r>
          </a:p>
          <a:p>
            <a:pPr algn="ctr" eaLnBrk="1" hangingPunct="1">
              <a:defRPr/>
            </a:pPr>
            <a:r>
              <a:rPr lang="it-IT" sz="1400" b="1" smtClean="0">
                <a:solidFill>
                  <a:srgbClr val="A6A6A6"/>
                </a:solidFill>
                <a:latin typeface="Calibri" pitchFamily="34" charset="0"/>
              </a:rPr>
              <a:t>Agenzia Regione Calabria per le Erogazioni in Agricoltura</a:t>
            </a:r>
          </a:p>
          <a:p>
            <a:pPr algn="ctr" eaLnBrk="1" hangingPunct="1">
              <a:defRPr/>
            </a:pPr>
            <a:r>
              <a:rPr lang="it-IT" sz="1400" b="1" smtClean="0">
                <a:solidFill>
                  <a:srgbClr val="A6A6A6"/>
                </a:solidFill>
                <a:latin typeface="Calibri" pitchFamily="34" charset="0"/>
              </a:rPr>
              <a:t>Via E. Molè – 88100 CATANZARO </a:t>
            </a:r>
          </a:p>
          <a:p>
            <a:pPr algn="ctr" eaLnBrk="1" hangingPunct="1">
              <a:defRPr/>
            </a:pPr>
            <a:r>
              <a:rPr lang="it-IT" sz="1400" b="1" smtClean="0">
                <a:solidFill>
                  <a:srgbClr val="A6A6A6"/>
                </a:solidFill>
                <a:latin typeface="Calibri" pitchFamily="34" charset="0"/>
              </a:rPr>
              <a:t>Tel. 0961\750564 - Fax. 0961\750338 – </a:t>
            </a:r>
            <a:r>
              <a:rPr lang="it-IT" sz="1400" b="1" smtClean="0">
                <a:solidFill>
                  <a:srgbClr val="A6A6A6"/>
                </a:solidFill>
                <a:latin typeface="Calibri" pitchFamily="34" charset="0"/>
                <a:hlinkClick r:id="rId2"/>
              </a:rPr>
              <a:t>info@arcea.it</a:t>
            </a:r>
            <a:r>
              <a:rPr lang="it-IT" sz="1400" b="1" smtClean="0">
                <a:solidFill>
                  <a:srgbClr val="A6A6A6"/>
                </a:solidFill>
                <a:latin typeface="Calibri" pitchFamily="34" charset="0"/>
              </a:rPr>
              <a:t>  - </a:t>
            </a:r>
            <a:r>
              <a:rPr lang="it-IT" sz="1400" b="1" smtClean="0">
                <a:solidFill>
                  <a:srgbClr val="A6A6A6"/>
                </a:solidFill>
                <a:latin typeface="Calibri" pitchFamily="34" charset="0"/>
                <a:hlinkClick r:id="rId3"/>
              </a:rPr>
              <a:t>http://www.arcea.it</a:t>
            </a:r>
            <a:endParaRPr lang="it-IT" sz="1400" smtClean="0">
              <a:solidFill>
                <a:srgbClr val="A6A6A6"/>
              </a:solidFill>
              <a:latin typeface="Calibri" pitchFamily="34" charset="0"/>
            </a:endParaRPr>
          </a:p>
        </p:txBody>
      </p:sp>
      <p:pic>
        <p:nvPicPr>
          <p:cNvPr id="3"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714625" y="2857500"/>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E963258-A4DC-4E98-AA83-4C6295DC088B}"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C9AF6B-3222-4993-ACE2-E8240E256062}" type="slidenum">
              <a:rPr lang="it-IT"/>
              <a:pPr>
                <a:defRPr/>
              </a:pPr>
              <a:t>‹n.›</a:t>
            </a:fld>
            <a:endParaRPr lang="it-IT"/>
          </a:p>
        </p:txBody>
      </p:sp>
    </p:spTree>
    <p:extLst>
      <p:ext uri="{BB962C8B-B14F-4D97-AF65-F5344CB8AC3E}">
        <p14:creationId xmlns:p14="http://schemas.microsoft.com/office/powerpoint/2010/main" val="29954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en-US"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233BDEF-629D-4E64-85BF-7CFB9497DBFE}" type="slidenum">
              <a:rPr lang="it-IT"/>
              <a:pPr>
                <a:defRPr/>
              </a:pPr>
              <a:t>‹n.›</a:t>
            </a:fld>
            <a:endParaRPr lang="it-IT"/>
          </a:p>
        </p:txBody>
      </p:sp>
    </p:spTree>
    <p:extLst>
      <p:ext uri="{BB962C8B-B14F-4D97-AF65-F5344CB8AC3E}">
        <p14:creationId xmlns:p14="http://schemas.microsoft.com/office/powerpoint/2010/main" val="364981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3BD089-E511-4094-B1D6-41C83815BD7F}" type="slidenum">
              <a:rPr lang="it-IT"/>
              <a:pPr>
                <a:defRPr/>
              </a:pPr>
              <a:t>‹n.›</a:t>
            </a:fld>
            <a:endParaRPr lang="it-IT"/>
          </a:p>
        </p:txBody>
      </p:sp>
    </p:spTree>
    <p:extLst>
      <p:ext uri="{BB962C8B-B14F-4D97-AF65-F5344CB8AC3E}">
        <p14:creationId xmlns:p14="http://schemas.microsoft.com/office/powerpoint/2010/main" val="32245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30/01/17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F48057-2697-431C-932C-31AE212F72E4}" type="slidenum">
              <a:rPr lang="it-IT"/>
              <a:pPr>
                <a:defRPr/>
              </a:pPr>
              <a:t>‹n.›</a:t>
            </a:fld>
            <a:endParaRPr lang="it-IT"/>
          </a:p>
        </p:txBody>
      </p:sp>
    </p:spTree>
    <p:extLst>
      <p:ext uri="{BB962C8B-B14F-4D97-AF65-F5344CB8AC3E}">
        <p14:creationId xmlns:p14="http://schemas.microsoft.com/office/powerpoint/2010/main" val="2834845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E1C055-099F-4B55-AED9-122FC9394860}" type="datetime1">
              <a:rPr lang="it-IT"/>
              <a:pPr>
                <a:defRPr/>
              </a:pPr>
              <a:t>30/01/17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Nome Cognome Relatore Ruolo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FA9ABF-B722-4928-A57D-35AC10F9A3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50" r:id="rId7"/>
  </p:sldLayoutIdLst>
  <p:timing>
    <p:tnLst>
      <p:par>
        <p:cTn xmlns:p14="http://schemas.microsoft.com/office/powerpoint/2010/mai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754A71-0EB8-4634-903F-8420511BA8BD}" type="datetimeFigureOut">
              <a:rPr lang="it-IT"/>
              <a:pPr>
                <a:defRPr/>
              </a:pPr>
              <a:t>30/01/17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61712BFE-9B6D-4764-909C-9A9FAFD3FD7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9B3021-8F0B-4BF8-B304-C5FCCE06E2BA}" type="datetimeFigureOut">
              <a:rPr lang="it-IT"/>
              <a:pPr>
                <a:defRPr/>
              </a:pPr>
              <a:t>30/01/17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55F0A87-460F-41BC-92BE-63A14ED2100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DABFE-5DD5-4871-B975-208E8B0253AC}" type="datetimeFigureOut">
              <a:rPr lang="it-IT"/>
              <a:pPr>
                <a:defRPr/>
              </a:pPr>
              <a:t>30/01/17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50B7F1B-9486-4C2C-B4B4-CAEC31890DC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Foglio_di_lavoro_di_Excel_97_-_20041.xls"/><Relationship Id="rId4"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diagramData" Target="../diagrams/data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quarter" idx="4294967295"/>
          </p:nvPr>
        </p:nvSpPr>
        <p:spPr>
          <a:xfrm>
            <a:off x="0" y="6356350"/>
            <a:ext cx="2133600" cy="365125"/>
          </a:xfrm>
        </p:spPr>
        <p:txBody>
          <a:bodyPr/>
          <a:lstStyle/>
          <a:p>
            <a:pPr>
              <a:defRPr/>
            </a:pPr>
            <a:fld id="{F2AE33A5-A68A-4E95-9526-777D0CFF171B}" type="datetime1">
              <a:rPr lang="it-IT" smtClean="0"/>
              <a:pPr>
                <a:defRPr/>
              </a:pPr>
              <a:t>30/01/17</a:t>
            </a:fld>
            <a:endParaRPr lang="it-IT" dirty="0"/>
          </a:p>
        </p:txBody>
      </p:sp>
      <p:sp>
        <p:nvSpPr>
          <p:cNvPr id="13315" name="Segnaposto numero diapositiva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CC692BA-9458-47F3-9201-DE3CF28A3133}" type="slidenum">
              <a:rPr lang="it-IT" altLang="it-IT" smtClean="0">
                <a:solidFill>
                  <a:srgbClr val="898989"/>
                </a:solidFill>
                <a:latin typeface="Calibri" pitchFamily="34" charset="0"/>
              </a:rPr>
              <a:pPr/>
              <a:t>1</a:t>
            </a:fld>
            <a:endParaRPr lang="it-IT" altLang="it-IT" smtClean="0">
              <a:solidFill>
                <a:srgbClr val="898989"/>
              </a:solidFill>
              <a:latin typeface="Calibri" pitchFamily="34" charset="0"/>
            </a:endParaRPr>
          </a:p>
        </p:txBody>
      </p:sp>
      <p:sp>
        <p:nvSpPr>
          <p:cNvPr id="13316" name="AutoShape 2" descr="http://webmail.arcea.it/?_task=mail&amp;_action=get&amp;_mbox=INBOX&amp;_uid=25519&amp;_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latin typeface="Arial" pitchFamily="34" charset="0"/>
            </a:endParaRPr>
          </a:p>
        </p:txBody>
      </p:sp>
      <p:sp>
        <p:nvSpPr>
          <p:cNvPr id="13317" name="CasellaDiTesto 7"/>
          <p:cNvSpPr txBox="1">
            <a:spLocks noChangeArrowheads="1"/>
          </p:cNvSpPr>
          <p:nvPr/>
        </p:nvSpPr>
        <p:spPr bwMode="auto">
          <a:xfrm>
            <a:off x="0" y="1340768"/>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sz="600" b="1" dirty="0">
              <a:solidFill>
                <a:schemeClr val="tx2"/>
              </a:solidFill>
              <a:latin typeface="Avenir Next Condensed Demi Bold"/>
              <a:ea typeface="Avenir Next Condensed Demi Bold"/>
              <a:cs typeface="Avenir Next Condensed Demi Bold"/>
            </a:endParaRPr>
          </a:p>
          <a:p>
            <a:pPr algn="ctr" eaLnBrk="1" hangingPunct="1"/>
            <a:endParaRPr lang="it-IT" altLang="it-IT" sz="2400" b="1" dirty="0" smtClean="0">
              <a:solidFill>
                <a:schemeClr val="tx2"/>
              </a:solidFill>
              <a:latin typeface="Avenir Next Condensed Demi Bold"/>
              <a:ea typeface="Avenir Next Condensed Demi Bold"/>
              <a:cs typeface="Avenir Next Condensed Demi Bold"/>
            </a:endParaRPr>
          </a:p>
          <a:p>
            <a:pPr algn="ctr" eaLnBrk="1" hangingPunct="1"/>
            <a:r>
              <a:rPr lang="it-IT" altLang="it-IT" sz="3600" b="1" dirty="0" smtClean="0">
                <a:solidFill>
                  <a:schemeClr val="tx2"/>
                </a:solidFill>
                <a:latin typeface="Avenir Next Condensed Demi Bold"/>
                <a:ea typeface="Avenir Next Condensed Demi Bold"/>
                <a:cs typeface="Avenir Next Condensed Demi Bold"/>
              </a:rPr>
              <a:t>Il Piano delle Performance 2017 - 2019</a:t>
            </a:r>
            <a:endParaRPr lang="it-IT" altLang="it-IT" sz="3600" b="1" dirty="0">
              <a:solidFill>
                <a:schemeClr val="tx2"/>
              </a:solidFill>
              <a:latin typeface="Avenir Next Condensed Demi Bold"/>
              <a:ea typeface="Avenir Next Condensed Demi Bold"/>
              <a:cs typeface="Avenir Next Condensed Demi Bold"/>
            </a:endParaRPr>
          </a:p>
          <a:p>
            <a:pPr algn="ctr" eaLnBrk="1" hangingPunct="1"/>
            <a:endParaRPr lang="it-IT" altLang="it-IT" sz="600" b="1" dirty="0">
              <a:solidFill>
                <a:schemeClr val="tx2"/>
              </a:solidFill>
            </a:endParaRPr>
          </a:p>
          <a:p>
            <a:pPr algn="ctr" eaLnBrk="1" hangingPunct="1"/>
            <a:endParaRPr lang="it-IT" altLang="it-IT" dirty="0" smtClean="0">
              <a:latin typeface="Arial" pitchFamily="34" charset="0"/>
            </a:endParaRPr>
          </a:p>
          <a:p>
            <a:pPr algn="ctr" eaLnBrk="1" hangingPunct="1"/>
            <a:endParaRPr lang="it-IT" altLang="it-IT" dirty="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10</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220376873"/>
              </p:ext>
            </p:extLst>
          </p:nvPr>
        </p:nvGraphicFramePr>
        <p:xfrm>
          <a:off x="0" y="3339"/>
          <a:ext cx="9144000" cy="5315100"/>
        </p:xfrm>
        <a:graphic>
          <a:graphicData uri="http://schemas.openxmlformats.org/drawingml/2006/table">
            <a:tbl>
              <a:tblPr firstRow="1" bandRow="1">
                <a:tableStyleId>{5C22544A-7EE6-4342-B048-85BDC9FD1C3A}</a:tableStyleId>
              </a:tblPr>
              <a:tblGrid>
                <a:gridCol w="9144000"/>
              </a:tblGrid>
              <a:tr h="338116">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debolezza</a:t>
                      </a:r>
                      <a:endParaRPr lang="en-US" sz="2000" dirty="0">
                        <a:effectLst/>
                        <a:latin typeface="Calibri"/>
                        <a:ea typeface="Calibri"/>
                        <a:cs typeface="Times New Roman"/>
                      </a:endParaRPr>
                    </a:p>
                  </a:txBody>
                  <a:tcPr marL="68580" marR="68580" marT="0" marB="0"/>
                </a:tc>
              </a:tr>
              <a:tr h="676233">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Mancata corrispondenza tra l'incremento delle competenze, avvenuto nell'anno 2016 e la dotazione in termini di risorse umane e finanziarie dell'Agenzia</a:t>
                      </a:r>
                      <a:r>
                        <a:rPr lang="it-IT" sz="2000" dirty="0" smtClean="0">
                          <a:effectLst/>
                          <a:latin typeface="Times New Roman"/>
                          <a:ea typeface="Calibri"/>
                          <a:cs typeface="Times New Roman"/>
                        </a:rPr>
                        <a:t>.</a:t>
                      </a:r>
                      <a:endParaRPr lang="en-US" sz="2000" dirty="0">
                        <a:effectLst/>
                        <a:latin typeface="Calibri"/>
                        <a:ea typeface="Calibri"/>
                        <a:cs typeface="Times New Roman"/>
                      </a:endParaRPr>
                    </a:p>
                  </a:txBody>
                  <a:tcPr marL="68580" marR="68580" marT="0" marB="0"/>
                </a:tc>
              </a:tr>
              <a:tr h="758340">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Indeterminatezza delle risorse trasferite dalla Regione all’ARCEA e conseguente impossibilità di pianificazione ex ante delle attività</a:t>
                      </a:r>
                      <a:endParaRPr lang="en-US" sz="2000" dirty="0">
                        <a:effectLst/>
                        <a:latin typeface="Calibri"/>
                        <a:ea typeface="Calibri"/>
                        <a:cs typeface="Times New Roman"/>
                      </a:endParaRPr>
                    </a:p>
                  </a:txBody>
                  <a:tcPr marL="68580" marR="68580" marT="0" marB="0"/>
                </a:tc>
              </a:tr>
              <a:tr h="1014349">
                <a:tc>
                  <a:txBody>
                    <a:bodyPr/>
                    <a:lstStyle/>
                    <a:p>
                      <a:pPr algn="just">
                        <a:lnSpc>
                          <a:spcPct val="115000"/>
                        </a:lnSpc>
                        <a:spcAft>
                          <a:spcPts val="1000"/>
                        </a:spcAft>
                        <a:tabLst>
                          <a:tab pos="450215" algn="l"/>
                        </a:tabLst>
                      </a:pPr>
                      <a:r>
                        <a:rPr lang="it-IT" sz="2000">
                          <a:effectLst/>
                          <a:latin typeface="Times New Roman"/>
                          <a:ea typeface="Calibri"/>
                          <a:cs typeface="Times New Roman"/>
                        </a:rPr>
                        <a:t>Struttura organizzativa incompleta nei termini approvati dalla Giunta Regionale e richiesti dal MIPAAF e dalla Commissione Europea, a causa della sussistenza di vincoli finanziari e normativi in materia di reclutamento del personale</a:t>
                      </a:r>
                      <a:endParaRPr lang="en-US" sz="2000">
                        <a:effectLst/>
                        <a:latin typeface="Calibri"/>
                        <a:ea typeface="Calibri"/>
                        <a:cs typeface="Times New Roman"/>
                      </a:endParaRPr>
                    </a:p>
                  </a:txBody>
                  <a:tcPr marL="68580" marR="68580" marT="0" marB="0"/>
                </a:tc>
              </a:tr>
              <a:tr h="1014349">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Difficoltà a programmare investimenti nel breve-medio periodo in formazione, attività di controllo e acquisto di beni strumentali a causa della presenza di vincoli finanziari che impongono drastiche riduzioni lineari di spesa</a:t>
                      </a:r>
                      <a:endParaRPr lang="en-US" sz="2000" dirty="0">
                        <a:effectLst/>
                        <a:latin typeface="Calibri"/>
                        <a:ea typeface="Calibri"/>
                        <a:cs typeface="Times New Roman"/>
                      </a:endParaRPr>
                    </a:p>
                  </a:txBody>
                  <a:tcPr marL="68580" marR="68580" marT="0" marB="0"/>
                </a:tc>
              </a:tr>
              <a:tr h="676233">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Difficoltà a gestire adeguatamente tutti gli adempimenti connessi sia al funzionamento che all’attività di Organismo Pagatore dell’Agenzia</a:t>
                      </a:r>
                      <a:endParaRPr lang="en-US" sz="2000" dirty="0">
                        <a:effectLst/>
                        <a:latin typeface="Calibri"/>
                        <a:ea typeface="Calibri"/>
                        <a:cs typeface="Times New Roman"/>
                      </a:endParaRPr>
                    </a:p>
                  </a:txBody>
                  <a:tcPr marL="68580" marR="68580" marT="0" marB="0"/>
                </a:tc>
              </a:tr>
              <a:tr h="676233">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Difficoltà a gestire adeguatamente tutti gli adempimenti connessi a causa di carenza di personale</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2877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x-none" b="1" dirty="0">
                <a:solidFill>
                  <a:srgbClr val="1F497D"/>
                </a:solidFill>
              </a:rPr>
              <a:t>L’ARCEA in cifre (al 31 dicembre 201</a:t>
            </a:r>
            <a:r>
              <a:rPr lang="it-IT" b="1" dirty="0">
                <a:solidFill>
                  <a:srgbClr val="1F497D"/>
                </a:solidFill>
              </a:rPr>
              <a:t>6</a:t>
            </a:r>
            <a:r>
              <a:rPr lang="x-none" b="1" dirty="0">
                <a:solidFill>
                  <a:srgbClr val="1F497D"/>
                </a:solidFill>
              </a:rPr>
              <a:t>):</a:t>
            </a:r>
            <a:endParaRPr lang="en-US" b="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11</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1042992683"/>
              </p:ext>
            </p:extLst>
          </p:nvPr>
        </p:nvGraphicFramePr>
        <p:xfrm>
          <a:off x="539552" y="980728"/>
          <a:ext cx="7920880" cy="3998297"/>
        </p:xfrm>
        <a:graphic>
          <a:graphicData uri="http://schemas.openxmlformats.org/drawingml/2006/table">
            <a:tbl>
              <a:tblPr firstRow="1" bandRow="1">
                <a:tableStyleId>{5C22544A-7EE6-4342-B048-85BDC9FD1C3A}</a:tableStyleId>
              </a:tblPr>
              <a:tblGrid>
                <a:gridCol w="3960440"/>
                <a:gridCol w="3960440"/>
              </a:tblGrid>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Dirigenti e dipendenti in servizio*</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400">
                          <a:effectLst/>
                          <a:latin typeface="Times New Roman"/>
                          <a:ea typeface="Calibri"/>
                          <a:cs typeface="Times New Roman"/>
                        </a:rPr>
                        <a:t>47</a:t>
                      </a:r>
                      <a:endParaRPr lang="en-US" sz="2400">
                        <a:effectLst/>
                        <a:latin typeface="Calibri"/>
                        <a:ea typeface="Calibri"/>
                        <a:cs typeface="Times New Roman"/>
                      </a:endParaRPr>
                    </a:p>
                  </a:txBody>
                  <a:tcPr marL="68580" marR="68580" marT="0" marB="0" anchor="ctr"/>
                </a:tc>
              </a:tr>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Fascicoli Aziendali movimentati (a sistema)**</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94.384</a:t>
                      </a:r>
                      <a:endParaRPr lang="en-US" sz="2400" dirty="0">
                        <a:effectLst/>
                        <a:latin typeface="Calibri"/>
                        <a:ea typeface="Calibri"/>
                        <a:cs typeface="Times New Roman"/>
                      </a:endParaRPr>
                    </a:p>
                  </a:txBody>
                  <a:tcPr marL="68580" marR="68580" marT="0" marB="0" anchor="ctr"/>
                </a:tc>
              </a:tr>
              <a:tr h="935983">
                <a:tc>
                  <a:txBody>
                    <a:bodyPr/>
                    <a:lstStyle/>
                    <a:p>
                      <a:pPr algn="ctr">
                        <a:lnSpc>
                          <a:spcPct val="115000"/>
                        </a:lnSpc>
                        <a:spcAft>
                          <a:spcPts val="1000"/>
                        </a:spcAft>
                        <a:tabLst>
                          <a:tab pos="270510" algn="l"/>
                        </a:tabLst>
                      </a:pPr>
                      <a:r>
                        <a:rPr lang="it-IT" sz="2400">
                          <a:effectLst/>
                          <a:latin typeface="Times New Roman"/>
                          <a:ea typeface="Calibri"/>
                          <a:cs typeface="Times New Roman"/>
                        </a:rPr>
                        <a:t>Erogazioni Fondo FEAGA Campagna 2015 (16 ottobre 2015/30 giugno 2016)</a:t>
                      </a:r>
                      <a:endParaRPr lang="en-US" sz="2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400" dirty="0">
                          <a:effectLst/>
                          <a:latin typeface="Times New Roman"/>
                          <a:ea typeface="Calibri"/>
                          <a:cs typeface="Times New Roman"/>
                        </a:rPr>
                        <a:t>€ 230.400.442,50</a:t>
                      </a:r>
                      <a:endParaRPr lang="en-US" sz="2400" dirty="0">
                        <a:effectLst/>
                        <a:latin typeface="Calibri"/>
                        <a:ea typeface="Calibri"/>
                        <a:cs typeface="Times New Roman"/>
                      </a:endParaRPr>
                    </a:p>
                  </a:txBody>
                  <a:tcPr marL="68580" marR="68580" marT="0" marB="0" anchor="ctr"/>
                </a:tc>
              </a:tr>
              <a:tr h="935983">
                <a:tc>
                  <a:txBody>
                    <a:bodyPr/>
                    <a:lstStyle/>
                    <a:p>
                      <a:pPr algn="ctr">
                        <a:lnSpc>
                          <a:spcPct val="115000"/>
                        </a:lnSpc>
                        <a:spcAft>
                          <a:spcPts val="1000"/>
                        </a:spcAft>
                        <a:tabLst>
                          <a:tab pos="270510" algn="l"/>
                        </a:tabLst>
                      </a:pPr>
                      <a:r>
                        <a:rPr lang="it-IT" sz="2400">
                          <a:effectLst/>
                          <a:latin typeface="Times New Roman"/>
                          <a:ea typeface="Calibri"/>
                          <a:cs typeface="Times New Roman"/>
                        </a:rPr>
                        <a:t>Erogazioni Fondo FEASR (1 gennaio/31 dicembre 2016)</a:t>
                      </a:r>
                      <a:endParaRPr lang="en-US" sz="240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€ 81.012.333,48</a:t>
                      </a:r>
                      <a:endParaRPr lang="en-US" sz="2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9447582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12</a:t>
            </a:fld>
            <a:endParaRPr lang="it-IT"/>
          </a:p>
        </p:txBody>
      </p:sp>
      <p:pic>
        <p:nvPicPr>
          <p:cNvPr id="7" name="Immagine 6"/>
          <p:cNvPicPr>
            <a:picLocks noChangeAspect="1"/>
          </p:cNvPicPr>
          <p:nvPr/>
        </p:nvPicPr>
        <p:blipFill>
          <a:blip r:embed="rId2"/>
          <a:stretch>
            <a:fillRect/>
          </a:stretch>
        </p:blipFill>
        <p:spPr>
          <a:xfrm>
            <a:off x="539552" y="168972"/>
            <a:ext cx="7776864" cy="4950510"/>
          </a:xfrm>
          <a:prstGeom prst="rect">
            <a:avLst/>
          </a:prstGeom>
        </p:spPr>
      </p:pic>
    </p:spTree>
    <p:extLst>
      <p:ext uri="{BB962C8B-B14F-4D97-AF65-F5344CB8AC3E}">
        <p14:creationId xmlns:p14="http://schemas.microsoft.com/office/powerpoint/2010/main" val="33768553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5496" y="764705"/>
            <a:ext cx="7416824" cy="26545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593259763"/>
              </p:ext>
            </p:extLst>
          </p:nvPr>
        </p:nvGraphicFramePr>
        <p:xfrm>
          <a:off x="107505" y="-604505"/>
          <a:ext cx="8208911" cy="403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arrotondato 4"/>
          <p:cNvSpPr/>
          <p:nvPr/>
        </p:nvSpPr>
        <p:spPr>
          <a:xfrm>
            <a:off x="179512" y="4271465"/>
            <a:ext cx="2016224" cy="811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Indicatori di impatto</a:t>
            </a:r>
            <a:endParaRPr lang="it-IT" dirty="0"/>
          </a:p>
        </p:txBody>
      </p:sp>
      <p:cxnSp>
        <p:nvCxnSpPr>
          <p:cNvPr id="7" name="Connettore 2 6"/>
          <p:cNvCxnSpPr>
            <a:stCxn id="5" idx="0"/>
          </p:cNvCxnSpPr>
          <p:nvPr/>
        </p:nvCxnSpPr>
        <p:spPr>
          <a:xfrm flipV="1">
            <a:off x="1187624" y="2564906"/>
            <a:ext cx="0" cy="1706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03848" y="4138627"/>
            <a:ext cx="3960440" cy="107721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dirty="0" smtClean="0"/>
              <a:t>Strumenti </a:t>
            </a:r>
            <a:r>
              <a:rPr lang="it-IT" sz="1600" dirty="0"/>
              <a:t>di </a:t>
            </a:r>
            <a:r>
              <a:rPr lang="it-IT" sz="1600" dirty="0" smtClean="0"/>
              <a:t>rilevazione delle </a:t>
            </a:r>
            <a:r>
              <a:rPr lang="it-IT" sz="1600" dirty="0"/>
              <a:t>conseguenze derivanti dalle azioni intraprese dall’Agenzia per favorire lo sviluppo del contesto territoriale di riferimento</a:t>
            </a:r>
          </a:p>
        </p:txBody>
      </p:sp>
      <p:cxnSp>
        <p:nvCxnSpPr>
          <p:cNvPr id="15" name="Connettore 1 14"/>
          <p:cNvCxnSpPr/>
          <p:nvPr/>
        </p:nvCxnSpPr>
        <p:spPr>
          <a:xfrm>
            <a:off x="2699792" y="6130751"/>
            <a:ext cx="4320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1853444" y="0"/>
            <a:ext cx="6282444" cy="584775"/>
          </a:xfrm>
          <a:prstGeom prst="rect">
            <a:avLst/>
          </a:prstGeom>
        </p:spPr>
        <p:txBody>
          <a:bodyPr wrap="square">
            <a:spAutoFit/>
          </a:bodyPr>
          <a:lstStyle/>
          <a:p>
            <a:pPr lvl="0" algn="ctr"/>
            <a:r>
              <a:rPr lang="it-IT" sz="3200" dirty="0" smtClean="0">
                <a:solidFill>
                  <a:srgbClr val="1F497D"/>
                </a:solidFill>
              </a:rPr>
              <a:t>L’Albero della </a:t>
            </a:r>
            <a:r>
              <a:rPr lang="it-IT" sz="3200" dirty="0">
                <a:solidFill>
                  <a:srgbClr val="1F497D"/>
                </a:solidFill>
              </a:rPr>
              <a:t>Performance </a:t>
            </a:r>
          </a:p>
        </p:txBody>
      </p:sp>
      <p:cxnSp>
        <p:nvCxnSpPr>
          <p:cNvPr id="3" name="Connettore 1 2"/>
          <p:cNvCxnSpPr/>
          <p:nvPr/>
        </p:nvCxnSpPr>
        <p:spPr>
          <a:xfrm flipV="1">
            <a:off x="2195736" y="4687689"/>
            <a:ext cx="1008112" cy="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668344" y="1491825"/>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b="1" dirty="0" smtClean="0"/>
              <a:t>OUTPUT</a:t>
            </a:r>
          </a:p>
          <a:p>
            <a:pPr algn="ctr"/>
            <a:r>
              <a:rPr lang="it-IT" dirty="0" smtClean="0"/>
              <a:t>(Valenza soprattutto «interna»)</a:t>
            </a:r>
            <a:endParaRPr lang="it-IT" dirty="0"/>
          </a:p>
        </p:txBody>
      </p:sp>
      <p:sp>
        <p:nvSpPr>
          <p:cNvPr id="31" name="Rettangolo 30"/>
          <p:cNvSpPr/>
          <p:nvPr/>
        </p:nvSpPr>
        <p:spPr>
          <a:xfrm>
            <a:off x="7668344" y="4005064"/>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smtClean="0"/>
              <a:t>OUTCOME</a:t>
            </a:r>
          </a:p>
          <a:p>
            <a:pPr algn="ctr"/>
            <a:r>
              <a:rPr lang="it-IT" dirty="0" smtClean="0"/>
              <a:t>(Valenza soprattutto «esterna»)</a:t>
            </a:r>
            <a:endParaRPr lang="it-IT" dirty="0"/>
          </a:p>
        </p:txBody>
      </p:sp>
    </p:spTree>
    <p:extLst>
      <p:ext uri="{BB962C8B-B14F-4D97-AF65-F5344CB8AC3E}">
        <p14:creationId xmlns:p14="http://schemas.microsoft.com/office/powerpoint/2010/main" val="14297520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45161330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smtClean="0">
                <a:solidFill>
                  <a:srgbClr val="1F497D"/>
                </a:solidFill>
              </a:rPr>
              <a:t>Gli Obiettivi Strategici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14</a:t>
            </a:fld>
            <a:endParaRPr lang="it-IT"/>
          </a:p>
        </p:txBody>
      </p:sp>
    </p:spTree>
    <p:extLst>
      <p:ext uri="{BB962C8B-B14F-4D97-AF65-F5344CB8AC3E}">
        <p14:creationId xmlns:p14="http://schemas.microsoft.com/office/powerpoint/2010/main" val="319200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306838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 </a:t>
            </a:r>
            <a:r>
              <a:rPr lang="it-IT" b="1" dirty="0" smtClean="0">
                <a:solidFill>
                  <a:srgbClr val="1F497D"/>
                </a:solidFill>
              </a:rPr>
              <a:t>Indicatori </a:t>
            </a:r>
            <a:r>
              <a:rPr lang="it-IT" b="1" dirty="0">
                <a:solidFill>
                  <a:srgbClr val="1F497D"/>
                </a:solidFill>
              </a:rPr>
              <a:t>di </a:t>
            </a:r>
            <a:r>
              <a:rPr lang="it-IT" b="1" dirty="0" smtClean="0">
                <a:solidFill>
                  <a:srgbClr val="1F497D"/>
                </a:solidFill>
              </a:rPr>
              <a:t>impatto</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15</a:t>
            </a:fld>
            <a:endParaRPr lang="it-IT"/>
          </a:p>
        </p:txBody>
      </p:sp>
    </p:spTree>
    <p:extLst>
      <p:ext uri="{BB962C8B-B14F-4D97-AF65-F5344CB8AC3E}">
        <p14:creationId xmlns:p14="http://schemas.microsoft.com/office/powerpoint/2010/main" val="264308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4294967295"/>
          </p:nvPr>
        </p:nvSpPr>
        <p:spPr>
          <a:xfrm>
            <a:off x="457200" y="6356350"/>
            <a:ext cx="2133600" cy="365125"/>
          </a:xfrm>
          <a:prstGeom prst="rect">
            <a:avLst/>
          </a:prstGeom>
        </p:spPr>
        <p:txBody>
          <a:bodyPr/>
          <a:lstStyle/>
          <a:p>
            <a:endParaRPr lang="it-IT"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fld id="{1702CDE7-171E-CB48-8875-FB83627CA2BB}" type="slidenum">
              <a:rPr lang="it-IT" smtClean="0"/>
              <a:pPr/>
              <a:t>16</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3072712544"/>
              </p:ext>
            </p:extLst>
          </p:nvPr>
        </p:nvGraphicFramePr>
        <p:xfrm>
          <a:off x="107503" y="773416"/>
          <a:ext cx="8928993" cy="4383776"/>
        </p:xfrm>
        <a:graphic>
          <a:graphicData uri="http://schemas.openxmlformats.org/drawingml/2006/table">
            <a:tbl>
              <a:tblPr firstRow="1" bandRow="1">
                <a:tableStyleId>{5C22544A-7EE6-4342-B048-85BDC9FD1C3A}</a:tableStyleId>
              </a:tblPr>
              <a:tblGrid>
                <a:gridCol w="2976331"/>
                <a:gridCol w="696078"/>
                <a:gridCol w="5256584"/>
              </a:tblGrid>
              <a:tr h="676821">
                <a:tc>
                  <a:txBody>
                    <a:bodyPr/>
                    <a:lstStyle/>
                    <a:p>
                      <a:pPr algn="ctr">
                        <a:spcBef>
                          <a:spcPts val="600"/>
                        </a:spcBef>
                        <a:tabLst>
                          <a:tab pos="540385" algn="l"/>
                        </a:tabLst>
                      </a:pPr>
                      <a:r>
                        <a:rPr lang="it-IT" sz="1400" dirty="0" smtClean="0">
                          <a:effectLst/>
                          <a:latin typeface="Calibri"/>
                        </a:rPr>
                        <a:t>OBIETTIVO STRATEGICO</a:t>
                      </a:r>
                      <a:endParaRPr lang="it-IT" sz="1400" dirty="0">
                        <a:effectLst/>
                        <a:latin typeface="Calibri"/>
                      </a:endParaRPr>
                    </a:p>
                  </a:txBody>
                  <a:tcPr marL="68580" marR="68580" marT="0" marB="0"/>
                </a:tc>
                <a:tc>
                  <a:txBody>
                    <a:bodyPr/>
                    <a:lstStyle/>
                    <a:p>
                      <a:pPr algn="ctr">
                        <a:spcBef>
                          <a:spcPts val="600"/>
                        </a:spcBef>
                        <a:tabLst>
                          <a:tab pos="540385" algn="l"/>
                        </a:tabLst>
                      </a:pPr>
                      <a:r>
                        <a:rPr lang="it-IT" sz="1400" dirty="0" smtClean="0">
                          <a:effectLst/>
                          <a:latin typeface="Calibri"/>
                        </a:rPr>
                        <a:t>PESO</a:t>
                      </a:r>
                      <a:endParaRPr lang="it-IT" sz="1400" dirty="0">
                        <a:effectLst/>
                        <a:latin typeface="Calibri"/>
                      </a:endParaRPr>
                    </a:p>
                  </a:txBody>
                  <a:tcPr marL="68580" marR="68580" marT="0" marB="0"/>
                </a:tc>
                <a:tc>
                  <a:txBody>
                    <a:bodyPr/>
                    <a:lstStyle/>
                    <a:p>
                      <a:pPr algn="ctr">
                        <a:spcBef>
                          <a:spcPts val="600"/>
                        </a:spcBef>
                        <a:tabLst>
                          <a:tab pos="540385" algn="l"/>
                        </a:tabLst>
                      </a:pPr>
                      <a:r>
                        <a:rPr lang="it-IT" sz="1400" dirty="0" smtClean="0">
                          <a:effectLst/>
                          <a:latin typeface="Calibri"/>
                        </a:rPr>
                        <a:t>INDICATORE</a:t>
                      </a:r>
                      <a:r>
                        <a:rPr lang="it-IT" sz="1400" baseline="0" dirty="0" smtClean="0">
                          <a:effectLst/>
                          <a:latin typeface="Calibri"/>
                        </a:rPr>
                        <a:t> DI IMPATTO</a:t>
                      </a:r>
                      <a:endParaRPr lang="it-IT" sz="1400" dirty="0">
                        <a:effectLst/>
                        <a:latin typeface="Calibri"/>
                      </a:endParaRPr>
                    </a:p>
                  </a:txBody>
                  <a:tcPr marL="68580" marR="68580" marT="0" marB="0"/>
                </a:tc>
              </a:tr>
              <a:tr h="1252525">
                <a:tc>
                  <a:txBody>
                    <a:bodyPr/>
                    <a:lstStyle/>
                    <a:p>
                      <a:pPr algn="just">
                        <a:spcBef>
                          <a:spcPts val="600"/>
                        </a:spcBef>
                        <a:tabLst>
                          <a:tab pos="540385" algn="l"/>
                        </a:tabLst>
                      </a:pPr>
                      <a:r>
                        <a:rPr lang="it-IT" sz="1400" dirty="0" smtClean="0">
                          <a:effectLst/>
                        </a:rPr>
                        <a:t>Mantenimento </a:t>
                      </a:r>
                      <a:r>
                        <a:rPr lang="it-IT" sz="1400" dirty="0">
                          <a:effectLst/>
                        </a:rPr>
                        <a:t>dei criteri di riconoscimento quale Organismo Pagatore, ai sensi del Reg. (CE) n. 907/14: (peso 40 </a:t>
                      </a:r>
                      <a:r>
                        <a:rPr lang="it-IT" sz="1400" dirty="0" smtClean="0">
                          <a:effectLst/>
                        </a:rPr>
                        <a:t>%)</a:t>
                      </a:r>
                    </a:p>
                    <a:p>
                      <a:pPr algn="just">
                        <a:spcBef>
                          <a:spcPts val="600"/>
                        </a:spcBef>
                        <a:tabLst>
                          <a:tab pos="540385" algn="l"/>
                        </a:tabLst>
                      </a:pPr>
                      <a:endParaRPr lang="it-IT" sz="1400" dirty="0">
                        <a:effectLst/>
                        <a:latin typeface="Calibri"/>
                      </a:endParaRPr>
                    </a:p>
                  </a:txBody>
                  <a:tcPr marL="68580" marR="68580" marT="0" marB="0"/>
                </a:tc>
                <a:tc>
                  <a:txBody>
                    <a:bodyPr/>
                    <a:lstStyle/>
                    <a:p>
                      <a:pPr algn="just">
                        <a:spcBef>
                          <a:spcPts val="600"/>
                        </a:spcBef>
                        <a:tabLst>
                          <a:tab pos="540385" algn="l"/>
                        </a:tabLst>
                      </a:pPr>
                      <a:r>
                        <a:rPr lang="it-IT" sz="1400" dirty="0" smtClean="0">
                          <a:effectLst/>
                          <a:latin typeface="Calibri"/>
                        </a:rPr>
                        <a:t>40 %</a:t>
                      </a:r>
                      <a:endParaRPr lang="it-IT" sz="1400" dirty="0">
                        <a:effectLst/>
                        <a:latin typeface="Calibri"/>
                      </a:endParaRPr>
                    </a:p>
                  </a:txBody>
                  <a:tcPr marL="68580" marR="68580" marT="0" marB="0"/>
                </a:tc>
                <a:tc>
                  <a:txBody>
                    <a:bodyPr/>
                    <a:lstStyle/>
                    <a:p>
                      <a:pPr algn="just">
                        <a:lnSpc>
                          <a:spcPct val="115000"/>
                        </a:lnSpc>
                        <a:spcAft>
                          <a:spcPts val="0"/>
                        </a:spcAft>
                      </a:pPr>
                      <a:r>
                        <a:rPr lang="it-IT" sz="1400" dirty="0" smtClean="0">
                          <a:effectLst/>
                          <a:latin typeface="Times New Roman"/>
                          <a:ea typeface="Calibri"/>
                          <a:cs typeface="Times New Roman"/>
                        </a:rPr>
                        <a:t>II1.1: % di </a:t>
                      </a:r>
                      <a:r>
                        <a:rPr lang="it-IT" sz="1400" dirty="0">
                          <a:effectLst/>
                          <a:latin typeface="Times New Roman"/>
                          <a:ea typeface="Calibri"/>
                          <a:cs typeface="Times New Roman"/>
                        </a:rPr>
                        <a:t>anomalie risolte dall’ARCEA in recepimento di istanze presentate all’Agenzia</a:t>
                      </a:r>
                      <a:endParaRPr lang="it-IT" sz="1400" dirty="0">
                        <a:effectLst/>
                        <a:latin typeface="Calibri"/>
                        <a:ea typeface="Calibri"/>
                        <a:cs typeface="Times New Roman"/>
                      </a:endParaRPr>
                    </a:p>
                    <a:p>
                      <a:pPr algn="just">
                        <a:lnSpc>
                          <a:spcPct val="115000"/>
                        </a:lnSpc>
                        <a:spcAft>
                          <a:spcPts val="0"/>
                        </a:spcAft>
                      </a:pPr>
                      <a:r>
                        <a:rPr lang="it-IT" sz="1400" dirty="0">
                          <a:effectLst/>
                          <a:latin typeface="Times New Roman"/>
                          <a:ea typeface="Calibri"/>
                          <a:cs typeface="Times New Roman"/>
                        </a:rPr>
                        <a:t>(</a:t>
                      </a:r>
                      <a:r>
                        <a:rPr lang="it-IT" sz="1400" i="1" dirty="0">
                          <a:effectLst/>
                          <a:latin typeface="Times New Roman"/>
                          <a:ea typeface="Calibri"/>
                          <a:cs typeface="Times New Roman"/>
                        </a:rPr>
                        <a:t>Fonte: incrocio tra banche dati SIAN e registro di risoluzione anomalie dell’URCAA</a:t>
                      </a:r>
                      <a:r>
                        <a:rPr lang="it-IT" sz="1400" dirty="0">
                          <a:effectLst/>
                          <a:latin typeface="Times New Roman"/>
                          <a:ea typeface="Calibri"/>
                          <a:cs typeface="Times New Roman"/>
                        </a:rPr>
                        <a:t>) &gt;=80% delle anomalie tecnico-amministrative</a:t>
                      </a:r>
                      <a:endParaRPr lang="it-IT" sz="1400" dirty="0">
                        <a:effectLst/>
                        <a:latin typeface="Calibri"/>
                        <a:ea typeface="Calibri"/>
                        <a:cs typeface="Times New Roman"/>
                      </a:endParaRPr>
                    </a:p>
                  </a:txBody>
                  <a:tcPr marL="68580" marR="68580" marT="0" marB="0"/>
                </a:tc>
              </a:tr>
              <a:tr h="1227215">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smtClean="0">
                          <a:effectLst/>
                        </a:rPr>
                        <a:t>Raggiungimento degli obiettivi di spesa previsti dai regolamenti comunitari di riferimento per i Fondi FEAGA e FEASR: (peso 30 %)</a:t>
                      </a:r>
                    </a:p>
                    <a:p>
                      <a:pPr algn="just">
                        <a:spcBef>
                          <a:spcPts val="600"/>
                        </a:spcBef>
                        <a:tabLst>
                          <a:tab pos="540385" algn="l"/>
                        </a:tabLst>
                      </a:pPr>
                      <a:endParaRPr lang="it-IT" sz="1400" dirty="0">
                        <a:effectLst/>
                        <a:latin typeface="Calibri"/>
                      </a:endParaRPr>
                    </a:p>
                  </a:txBody>
                  <a:tcPr marL="68580" marR="68580" marT="0" marB="0"/>
                </a:tc>
                <a:tc>
                  <a:txBody>
                    <a:bodyPr/>
                    <a:lstStyle/>
                    <a:p>
                      <a:pPr algn="just">
                        <a:spcBef>
                          <a:spcPts val="600"/>
                        </a:spcBef>
                        <a:tabLst>
                          <a:tab pos="540385" algn="l"/>
                        </a:tabLst>
                      </a:pPr>
                      <a:r>
                        <a:rPr lang="it-IT" sz="1400" dirty="0" smtClean="0">
                          <a:effectLst/>
                          <a:latin typeface="Calibri"/>
                        </a:rPr>
                        <a:t>30 %</a:t>
                      </a:r>
                      <a:endParaRPr lang="it-IT" sz="1400" dirty="0">
                        <a:effectLst/>
                        <a:latin typeface="Calibri"/>
                      </a:endParaRPr>
                    </a:p>
                  </a:txBody>
                  <a:tcPr marL="68580" marR="68580" marT="0" marB="0"/>
                </a:tc>
                <a:tc>
                  <a:txBody>
                    <a:bodyPr/>
                    <a:lstStyle/>
                    <a:p>
                      <a:pPr algn="just">
                        <a:lnSpc>
                          <a:spcPct val="115000"/>
                        </a:lnSpc>
                        <a:spcAft>
                          <a:spcPts val="0"/>
                        </a:spcAft>
                      </a:pPr>
                      <a:r>
                        <a:rPr lang="it-IT" sz="1400" dirty="0" smtClean="0">
                          <a:effectLst/>
                          <a:latin typeface="Times New Roman"/>
                          <a:ea typeface="Calibri"/>
                          <a:cs typeface="Times New Roman"/>
                        </a:rPr>
                        <a:t>II2.1: % di </a:t>
                      </a:r>
                      <a:r>
                        <a:rPr lang="it-IT" sz="1400" dirty="0">
                          <a:effectLst/>
                          <a:latin typeface="Times New Roman"/>
                          <a:ea typeface="Calibri"/>
                          <a:cs typeface="Times New Roman"/>
                        </a:rPr>
                        <a:t>beneficiari pagati rispetto a quelli complessivamente aventi diritto (</a:t>
                      </a:r>
                      <a:r>
                        <a:rPr lang="it-IT" sz="1400" i="1" dirty="0">
                          <a:effectLst/>
                          <a:latin typeface="Times New Roman"/>
                          <a:ea typeface="Calibri"/>
                          <a:cs typeface="Times New Roman"/>
                        </a:rPr>
                        <a:t>Fonte: Sistema SIAN</a:t>
                      </a:r>
                      <a:r>
                        <a:rPr lang="it-IT" sz="1400" dirty="0">
                          <a:effectLst/>
                          <a:latin typeface="Times New Roman"/>
                          <a:ea typeface="Calibri"/>
                          <a:cs typeface="Times New Roman"/>
                        </a:rPr>
                        <a:t>) &gt;= 90%</a:t>
                      </a:r>
                      <a:endParaRPr lang="it-IT" sz="1400" dirty="0">
                        <a:effectLst/>
                        <a:latin typeface="Calibri"/>
                        <a:ea typeface="Calibri"/>
                        <a:cs typeface="Times New Roman"/>
                      </a:endParaRPr>
                    </a:p>
                  </a:txBody>
                  <a:tcPr marL="68580" marR="68580" marT="0" marB="0"/>
                </a:tc>
              </a:tr>
              <a:tr h="1227215">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smtClean="0">
                          <a:effectLst/>
                        </a:rPr>
                        <a:t>Consolidamento delle funzionalità del sistema informativo, anche in funzione della delle nuove competenze in materia di UMA: (peso 30 %)</a:t>
                      </a:r>
                      <a:endParaRPr lang="it-IT" sz="1400" dirty="0" smtClean="0">
                        <a:effectLst/>
                        <a:latin typeface="+mn-lt"/>
                      </a:endParaRPr>
                    </a:p>
                    <a:p>
                      <a:pPr algn="just">
                        <a:spcBef>
                          <a:spcPts val="600"/>
                        </a:spcBef>
                        <a:tabLst>
                          <a:tab pos="540385" algn="l"/>
                        </a:tabLst>
                      </a:pPr>
                      <a:endParaRPr lang="it-IT" sz="1400" dirty="0">
                        <a:effectLst/>
                        <a:latin typeface="Calibri"/>
                      </a:endParaRPr>
                    </a:p>
                  </a:txBody>
                  <a:tcPr marL="68580" marR="68580" marT="0" marB="0"/>
                </a:tc>
                <a:tc>
                  <a:txBody>
                    <a:bodyPr/>
                    <a:lstStyle/>
                    <a:p>
                      <a:pPr algn="just">
                        <a:spcBef>
                          <a:spcPts val="600"/>
                        </a:spcBef>
                        <a:tabLst>
                          <a:tab pos="540385" algn="l"/>
                        </a:tabLst>
                      </a:pPr>
                      <a:r>
                        <a:rPr lang="it-IT" sz="1400" dirty="0" smtClean="0">
                          <a:effectLst/>
                          <a:latin typeface="Calibri"/>
                        </a:rPr>
                        <a:t>30 %</a:t>
                      </a:r>
                      <a:endParaRPr lang="it-IT" sz="1400" dirty="0">
                        <a:effectLst/>
                        <a:latin typeface="Calibri"/>
                      </a:endParaRPr>
                    </a:p>
                  </a:txBody>
                  <a:tcPr marL="68580" marR="68580" marT="0" marB="0"/>
                </a:tc>
                <a:tc>
                  <a:txBody>
                    <a:bodyPr/>
                    <a:lstStyle/>
                    <a:p>
                      <a:pPr algn="just">
                        <a:lnSpc>
                          <a:spcPct val="115000"/>
                        </a:lnSpc>
                        <a:spcAft>
                          <a:spcPts val="0"/>
                        </a:spcAft>
                      </a:pPr>
                      <a:r>
                        <a:rPr lang="it-IT" sz="1400" dirty="0" smtClean="0">
                          <a:effectLst/>
                          <a:latin typeface="Times New Roman"/>
                          <a:ea typeface="Calibri"/>
                          <a:cs typeface="Times New Roman"/>
                        </a:rPr>
                        <a:t>II3.1: % per </a:t>
                      </a:r>
                      <a:r>
                        <a:rPr lang="it-IT" sz="1400" dirty="0">
                          <a:effectLst/>
                          <a:latin typeface="Times New Roman"/>
                          <a:ea typeface="Calibri"/>
                          <a:cs typeface="Times New Roman"/>
                        </a:rPr>
                        <a:t>beneficiari aventi diritto di presentare le domande di pagamento per la PAC 2014/2020 entro i termini stabiliti dalla legge </a:t>
                      </a:r>
                      <a:r>
                        <a:rPr lang="it-IT" sz="1400" i="1" dirty="0">
                          <a:effectLst/>
                          <a:latin typeface="Times New Roman"/>
                          <a:ea typeface="Calibri"/>
                          <a:cs typeface="Times New Roman"/>
                        </a:rPr>
                        <a:t>(Fonte: Sistema SIAN). </a:t>
                      </a:r>
                      <a:r>
                        <a:rPr lang="it-IT" sz="1400" dirty="0">
                          <a:effectLst/>
                          <a:latin typeface="Times New Roman"/>
                          <a:ea typeface="Calibri"/>
                          <a:cs typeface="Times New Roman"/>
                        </a:rPr>
                        <a:t>100% dei beneficiari aventi diritto</a:t>
                      </a:r>
                      <a:endParaRPr lang="it-IT" sz="1400" dirty="0">
                        <a:effectLst/>
                        <a:latin typeface="Calibri"/>
                        <a:ea typeface="Calibri"/>
                        <a:cs typeface="Times New Roman"/>
                      </a:endParaRPr>
                    </a:p>
                  </a:txBody>
                  <a:tcPr marL="68580" marR="68580" marT="0" marB="0"/>
                </a:tc>
              </a:tr>
            </a:tbl>
          </a:graphicData>
        </a:graphic>
      </p:graphicFrame>
      <p:sp>
        <p:nvSpPr>
          <p:cNvPr id="10" name="CasellaDiTesto 9"/>
          <p:cNvSpPr txBox="1"/>
          <p:nvPr/>
        </p:nvSpPr>
        <p:spPr>
          <a:xfrm>
            <a:off x="251520" y="44624"/>
            <a:ext cx="8846893" cy="584776"/>
          </a:xfrm>
          <a:prstGeom prst="rect">
            <a:avLst/>
          </a:prstGeom>
          <a:noFill/>
        </p:spPr>
        <p:txBody>
          <a:bodyPr wrap="none" rtlCol="0">
            <a:spAutoFit/>
          </a:bodyPr>
          <a:lstStyle/>
          <a:p>
            <a:r>
              <a:rPr lang="it-IT" sz="3200" b="1" dirty="0" smtClean="0">
                <a:solidFill>
                  <a:srgbClr val="1F497D"/>
                </a:solidFill>
              </a:rPr>
              <a:t>I Tre obiettivi strategici e gli indicatori di impatto</a:t>
            </a:r>
            <a:endParaRPr lang="it-IT" sz="3200" b="1" dirty="0">
              <a:solidFill>
                <a:srgbClr val="1F497D"/>
              </a:solidFill>
            </a:endParaRPr>
          </a:p>
        </p:txBody>
      </p:sp>
    </p:spTree>
    <p:extLst>
      <p:ext uri="{BB962C8B-B14F-4D97-AF65-F5344CB8AC3E}">
        <p14:creationId xmlns:p14="http://schemas.microsoft.com/office/powerpoint/2010/main" val="30350238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621520367"/>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algn="ctr"/>
            <a:r>
              <a:rPr lang="it-IT" b="1" dirty="0" smtClean="0">
                <a:solidFill>
                  <a:srgbClr val="1F497D"/>
                </a:solidFill>
              </a:rPr>
              <a:t>Gli obiettivi Operativi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17</a:t>
            </a:fld>
            <a:endParaRPr lang="it-IT"/>
          </a:p>
        </p:txBody>
      </p:sp>
    </p:spTree>
    <p:extLst>
      <p:ext uri="{BB962C8B-B14F-4D97-AF65-F5344CB8AC3E}">
        <p14:creationId xmlns:p14="http://schemas.microsoft.com/office/powerpoint/2010/main" val="134339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p:txBody>
          <a:bodyPr/>
          <a:lstStyle/>
          <a:p>
            <a:endParaRPr lang="it-IT"/>
          </a:p>
        </p:txBody>
      </p:sp>
      <p:sp>
        <p:nvSpPr>
          <p:cNvPr id="3" name="Segnaposto contenuto 2"/>
          <p:cNvSpPr>
            <a:spLocks noGrp="1"/>
          </p:cNvSpPr>
          <p:nvPr>
            <p:ph type="subTitle" idx="1"/>
          </p:nvPr>
        </p:nvSpPr>
        <p:spPr/>
        <p:txBody>
          <a:bodyPr/>
          <a:lstStyle/>
          <a:p>
            <a:r>
              <a:rPr lang="it-IT" dirty="0" smtClean="0"/>
              <a:t>Gli obiettivi operativi con indicatori/target/fonte</a:t>
            </a:r>
            <a:endParaRPr lang="it-IT" dirty="0"/>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18</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1261937952"/>
              </p:ext>
            </p:extLst>
          </p:nvPr>
        </p:nvGraphicFramePr>
        <p:xfrm>
          <a:off x="0" y="64725"/>
          <a:ext cx="9144000" cy="6676642"/>
        </p:xfrm>
        <a:graphic>
          <a:graphicData uri="http://schemas.openxmlformats.org/drawingml/2006/table">
            <a:tbl>
              <a:tblPr firstRow="1" bandRow="1">
                <a:tableStyleId>{5C22544A-7EE6-4342-B048-85BDC9FD1C3A}</a:tableStyleId>
              </a:tblPr>
              <a:tblGrid>
                <a:gridCol w="2123728"/>
                <a:gridCol w="7020272"/>
              </a:tblGrid>
              <a:tr h="709148">
                <a:tc>
                  <a:txBody>
                    <a:bodyPr/>
                    <a:lstStyle/>
                    <a:p>
                      <a:pPr algn="ctr">
                        <a:lnSpc>
                          <a:spcPct val="115000"/>
                        </a:lnSpc>
                        <a:spcAft>
                          <a:spcPts val="1000"/>
                        </a:spcAft>
                      </a:pPr>
                      <a:r>
                        <a:rPr lang="it-IT" sz="2200" b="1" dirty="0" smtClean="0">
                          <a:effectLst/>
                          <a:latin typeface="Times New Roman"/>
                          <a:ea typeface="Calibri"/>
                          <a:cs typeface="Times New Roman"/>
                        </a:rPr>
                        <a:t>O.S.</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tr>
              <a:tr h="1173022">
                <a:tc rowSpan="6">
                  <a:txBody>
                    <a:bodyPr/>
                    <a:lstStyle/>
                    <a:p>
                      <a:pPr algn="ctr">
                        <a:lnSpc>
                          <a:spcPct val="115000"/>
                        </a:lnSpc>
                        <a:spcAft>
                          <a:spcPts val="600"/>
                        </a:spcAft>
                      </a:pP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1.</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Mantenimento dei criteri di riconoscimento quale Organismo Pagatore, ai sensi del Reg. (CE) n. 907/14</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(peso: 40%)</a:t>
                      </a:r>
                      <a:endParaRPr lang="en-US" sz="2200" dirty="0">
                        <a:effectLst/>
                        <a:latin typeface="Calibri"/>
                        <a:ea typeface="Calibri"/>
                        <a:cs typeface="Times New Roman"/>
                      </a:endParaRPr>
                    </a:p>
                    <a:p>
                      <a:pPr algn="ctr">
                        <a:lnSpc>
                          <a:spcPct val="115000"/>
                        </a:lnSpc>
                        <a:spcAft>
                          <a:spcPts val="1000"/>
                        </a:spcAft>
                      </a:pPr>
                      <a:r>
                        <a:rPr lang="it-IT" sz="1600" b="1"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dirty="0">
                          <a:effectLst/>
                          <a:latin typeface="Times New Roman"/>
                          <a:ea typeface="Calibri"/>
                          <a:cs typeface="Times New Roman"/>
                        </a:rPr>
                        <a:t> </a:t>
                      </a:r>
                      <a:r>
                        <a:rPr lang="it-IT" sz="2200" dirty="0" smtClean="0">
                          <a:effectLst/>
                          <a:latin typeface="Times New Roman"/>
                          <a:ea typeface="Calibri"/>
                          <a:cs typeface="Times New Roman"/>
                        </a:rPr>
                        <a:t>1.1: Garantire </a:t>
                      </a:r>
                      <a:r>
                        <a:rPr lang="it-IT" sz="2200" dirty="0">
                          <a:effectLst/>
                          <a:latin typeface="Times New Roman"/>
                          <a:ea typeface="Calibri"/>
                          <a:cs typeface="Times New Roman"/>
                        </a:rPr>
                        <a:t>un adeguato ambiente interno, anche con riferimento al corretto funzionamento </a:t>
                      </a:r>
                      <a:r>
                        <a:rPr lang="it-IT" sz="2200" dirty="0" smtClean="0">
                          <a:effectLst/>
                          <a:latin typeface="Times New Roman"/>
                          <a:ea typeface="Calibri"/>
                          <a:cs typeface="Times New Roman"/>
                        </a:rPr>
                        <a:t>dell’Agenzia (</a:t>
                      </a:r>
                      <a:r>
                        <a:rPr lang="it-IT" sz="2200" dirty="0">
                          <a:effectLst/>
                          <a:latin typeface="Times New Roman"/>
                          <a:ea typeface="Calibri"/>
                          <a:cs typeface="Times New Roman"/>
                        </a:rPr>
                        <a:t>peso: 20%</a:t>
                      </a:r>
                      <a:r>
                        <a:rPr lang="it-IT" sz="2200" dirty="0" smtClean="0">
                          <a:effectLst/>
                          <a:latin typeface="Times New Roman"/>
                          <a:ea typeface="Calibri"/>
                          <a:cs typeface="Times New Roman"/>
                        </a:rPr>
                        <a:t>)</a:t>
                      </a:r>
                      <a:r>
                        <a:rPr lang="it-IT" sz="2200" dirty="0">
                          <a:effectLst/>
                          <a:latin typeface="Times New Roman"/>
                          <a:ea typeface="Calibri"/>
                          <a:cs typeface="Times New Roman"/>
                        </a:rPr>
                        <a:t> </a:t>
                      </a:r>
                      <a:endParaRPr lang="en-US" sz="2200" dirty="0">
                        <a:effectLst/>
                        <a:latin typeface="Calibri"/>
                        <a:ea typeface="Calibri"/>
                        <a:cs typeface="Times New Roman"/>
                      </a:endParaRPr>
                    </a:p>
                  </a:txBody>
                  <a:tcPr marL="68580" marR="68580" marT="0" marB="0" anchor="ctr"/>
                </a:tc>
              </a:tr>
              <a:tr h="660048">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1.2:</a:t>
                      </a:r>
                      <a:r>
                        <a:rPr lang="it-IT" sz="2200" baseline="0" dirty="0" smtClean="0">
                          <a:effectLst/>
                          <a:latin typeface="Times New Roman"/>
                          <a:ea typeface="Calibri"/>
                          <a:cs typeface="Times New Roman"/>
                        </a:rPr>
                        <a:t> </a:t>
                      </a:r>
                      <a:r>
                        <a:rPr lang="it-IT" sz="2200" dirty="0" smtClean="0">
                          <a:effectLst/>
                          <a:latin typeface="Times New Roman"/>
                          <a:ea typeface="Calibri"/>
                          <a:cs typeface="Times New Roman"/>
                        </a:rPr>
                        <a:t>Garantire </a:t>
                      </a:r>
                      <a:r>
                        <a:rPr lang="it-IT" sz="2200" dirty="0">
                          <a:effectLst/>
                          <a:latin typeface="Times New Roman"/>
                          <a:ea typeface="Calibri"/>
                          <a:cs typeface="Times New Roman"/>
                        </a:rPr>
                        <a:t>un’adeguata attività di </a:t>
                      </a:r>
                      <a:r>
                        <a:rPr lang="it-IT" sz="2200" dirty="0" smtClean="0">
                          <a:effectLst/>
                          <a:latin typeface="Times New Roman"/>
                          <a:ea typeface="Calibri"/>
                          <a:cs typeface="Times New Roman"/>
                        </a:rPr>
                        <a:t>controllo</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(peso: 20%)</a:t>
                      </a:r>
                      <a:endParaRPr lang="en-US" sz="2200" dirty="0">
                        <a:effectLst/>
                        <a:latin typeface="Calibri"/>
                        <a:ea typeface="Calibri"/>
                        <a:cs typeface="Times New Roman"/>
                      </a:endParaRPr>
                    </a:p>
                  </a:txBody>
                  <a:tcPr marL="68580" marR="68580" marT="0" marB="0" anchor="ctr"/>
                </a:tc>
              </a:tr>
              <a:tr h="1173022">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1.3: Garantire </a:t>
                      </a:r>
                      <a:r>
                        <a:rPr lang="it-IT" sz="2200" dirty="0">
                          <a:effectLst/>
                          <a:latin typeface="Times New Roman"/>
                          <a:ea typeface="Calibri"/>
                          <a:cs typeface="Times New Roman"/>
                        </a:rPr>
                        <a:t>l’efficienza e l’adeguatezza dei sistemi di controlli interni dell’Agenzia, nel rispetto della normativa di </a:t>
                      </a:r>
                      <a:r>
                        <a:rPr lang="it-IT" sz="2200" dirty="0" smtClean="0">
                          <a:effectLst/>
                          <a:latin typeface="Times New Roman"/>
                          <a:ea typeface="Calibri"/>
                          <a:cs typeface="Times New Roman"/>
                        </a:rPr>
                        <a:t>riferimento</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20%)</a:t>
                      </a:r>
                      <a:endParaRPr lang="en-US" sz="2200" dirty="0">
                        <a:effectLst/>
                        <a:latin typeface="Calibri"/>
                        <a:ea typeface="Calibri"/>
                        <a:cs typeface="Times New Roman"/>
                      </a:endParaRPr>
                    </a:p>
                  </a:txBody>
                  <a:tcPr marL="68580" marR="68580" marT="0" marB="0" anchor="ctr"/>
                </a:tc>
              </a:tr>
              <a:tr h="853607">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1.4: Garantire </a:t>
                      </a:r>
                      <a:r>
                        <a:rPr lang="it-IT" sz="2200" dirty="0">
                          <a:effectLst/>
                          <a:latin typeface="Times New Roman"/>
                          <a:ea typeface="Calibri"/>
                          <a:cs typeface="Times New Roman"/>
                        </a:rPr>
                        <a:t>un adeguato livello di sicurezza delle </a:t>
                      </a:r>
                      <a:r>
                        <a:rPr lang="it-IT" sz="2200" dirty="0" smtClean="0">
                          <a:effectLst/>
                          <a:latin typeface="Times New Roman"/>
                          <a:ea typeface="Calibri"/>
                          <a:cs typeface="Times New Roman"/>
                        </a:rPr>
                        <a:t>informazioni</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peso:15%)</a:t>
                      </a:r>
                      <a:endParaRPr lang="en-US" sz="2200" dirty="0">
                        <a:effectLst/>
                        <a:latin typeface="Calibri"/>
                        <a:ea typeface="Calibri"/>
                        <a:cs typeface="Times New Roman"/>
                      </a:endParaRPr>
                    </a:p>
                  </a:txBody>
                  <a:tcPr marL="68580" marR="68580" marT="0" marB="0" anchor="ctr"/>
                </a:tc>
              </a:tr>
              <a:tr h="1173022">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1.5: Garantire </a:t>
                      </a:r>
                      <a:r>
                        <a:rPr lang="it-IT" sz="2200" dirty="0">
                          <a:effectLst/>
                          <a:latin typeface="Times New Roman"/>
                          <a:ea typeface="Calibri"/>
                          <a:cs typeface="Times New Roman"/>
                        </a:rPr>
                        <a:t>una comunicazione efficace anche in rapporto alla trasparenza, all'integrità ed </a:t>
                      </a:r>
                      <a:r>
                        <a:rPr lang="it-IT" sz="2200" dirty="0" smtClean="0">
                          <a:effectLst/>
                          <a:latin typeface="Times New Roman"/>
                          <a:ea typeface="Calibri"/>
                          <a:cs typeface="Times New Roman"/>
                        </a:rPr>
                        <a:t>all'anticorruzione</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10%)</a:t>
                      </a:r>
                      <a:endParaRPr lang="en-US" sz="2200" dirty="0">
                        <a:effectLst/>
                        <a:latin typeface="Calibri"/>
                        <a:ea typeface="Calibri"/>
                        <a:cs typeface="Times New Roman"/>
                      </a:endParaRPr>
                    </a:p>
                  </a:txBody>
                  <a:tcPr marL="68580" marR="68580" marT="0" marB="0" anchor="ctr"/>
                </a:tc>
              </a:tr>
              <a:tr h="934773">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1.6: Garantire </a:t>
                      </a:r>
                      <a:r>
                        <a:rPr lang="it-IT" sz="2200" dirty="0">
                          <a:effectLst/>
                          <a:latin typeface="Times New Roman"/>
                          <a:ea typeface="Calibri"/>
                          <a:cs typeface="Times New Roman"/>
                        </a:rPr>
                        <a:t>un’adeguata attività di monitoraggio anche in rapporto alla trasparenza ed </a:t>
                      </a:r>
                      <a:r>
                        <a:rPr lang="it-IT" sz="2200" dirty="0" smtClean="0">
                          <a:effectLst/>
                          <a:latin typeface="Times New Roman"/>
                          <a:ea typeface="Calibri"/>
                          <a:cs typeface="Times New Roman"/>
                        </a:rPr>
                        <a:t>all’integrità</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15%)</a:t>
                      </a:r>
                      <a:endParaRPr lang="en-US" sz="2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120218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19</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833142273"/>
              </p:ext>
            </p:extLst>
          </p:nvPr>
        </p:nvGraphicFramePr>
        <p:xfrm>
          <a:off x="18907" y="0"/>
          <a:ext cx="9125092" cy="6774783"/>
        </p:xfrm>
        <a:graphic>
          <a:graphicData uri="http://schemas.openxmlformats.org/drawingml/2006/table">
            <a:tbl>
              <a:tblPr firstRow="1" bandRow="1">
                <a:tableStyleId>{5C22544A-7EE6-4342-B048-85BDC9FD1C3A}</a:tableStyleId>
              </a:tblPr>
              <a:tblGrid>
                <a:gridCol w="3761005"/>
                <a:gridCol w="5364087"/>
              </a:tblGrid>
              <a:tr h="352156">
                <a:tc>
                  <a:txBody>
                    <a:bodyPr/>
                    <a:lstStyle/>
                    <a:p>
                      <a:pPr algn="ctr">
                        <a:lnSpc>
                          <a:spcPct val="115000"/>
                        </a:lnSpc>
                        <a:spcAft>
                          <a:spcPts val="1000"/>
                        </a:spcAft>
                      </a:pPr>
                      <a:r>
                        <a:rPr lang="it-IT" sz="2200" b="1" dirty="0">
                          <a:effectLst/>
                          <a:latin typeface="Times New Roman"/>
                          <a:ea typeface="Calibri"/>
                          <a:cs typeface="Times New Roman"/>
                        </a:rPr>
                        <a:t>Obiettivo Strategico</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tr>
              <a:tr h="851169">
                <a:tc rowSpan="2">
                  <a:txBody>
                    <a:bodyPr/>
                    <a:lstStyle/>
                    <a:p>
                      <a:pPr algn="ctr">
                        <a:lnSpc>
                          <a:spcPct val="115000"/>
                        </a:lnSpc>
                        <a:spcAft>
                          <a:spcPts val="600"/>
                        </a:spcAft>
                      </a:pPr>
                      <a:r>
                        <a:rPr lang="it-IT" sz="2200" dirty="0">
                          <a:effectLst/>
                          <a:latin typeface="Times New Roman"/>
                          <a:ea typeface="Calibri"/>
                          <a:cs typeface="Times New Roman"/>
                        </a:rPr>
                        <a:t>2</a:t>
                      </a:r>
                      <a:r>
                        <a:rPr lang="it-IT" sz="2200" dirty="0" smtClean="0">
                          <a:effectLst/>
                          <a:latin typeface="Times New Roman"/>
                          <a:ea typeface="Calibri"/>
                          <a:cs typeface="Times New Roman"/>
                        </a:rPr>
                        <a:t>. </a:t>
                      </a:r>
                      <a:endParaRPr lang="en-US" sz="2200" dirty="0" smtClean="0">
                        <a:effectLst/>
                        <a:latin typeface="Calibri"/>
                        <a:ea typeface="Calibri"/>
                        <a:cs typeface="Times New Roman"/>
                      </a:endParaRPr>
                    </a:p>
                    <a:p>
                      <a:pPr algn="ctr">
                        <a:lnSpc>
                          <a:spcPct val="115000"/>
                        </a:lnSpc>
                        <a:spcAft>
                          <a:spcPts val="600"/>
                        </a:spcAft>
                      </a:pPr>
                      <a:r>
                        <a:rPr lang="it-IT" sz="2200" dirty="0" smtClean="0">
                          <a:effectLst/>
                          <a:latin typeface="Times New Roman"/>
                          <a:ea typeface="Calibri"/>
                          <a:cs typeface="Times New Roman"/>
                        </a:rPr>
                        <a:t>Raggiungimento degli obiettivi di spesa previsti dai regolamenti comunitari di riferimento per i Fondi FEAGA e FEASR</a:t>
                      </a:r>
                      <a:r>
                        <a:rPr lang="it-IT" sz="2200" dirty="0" smtClean="0">
                          <a:effectLst/>
                          <a:latin typeface="Calibri"/>
                          <a:ea typeface="Calibri"/>
                          <a:cs typeface="Times New Roman"/>
                        </a:rPr>
                        <a:t> </a:t>
                      </a:r>
                      <a:r>
                        <a:rPr lang="it-IT" sz="2200" dirty="0" smtClean="0">
                          <a:effectLst/>
                          <a:latin typeface="Times New Roman"/>
                          <a:ea typeface="Calibri"/>
                          <a:cs typeface="Times New Roman"/>
                        </a:rPr>
                        <a:t>e perfezionamento dell’iter dei pagamenti</a:t>
                      </a:r>
                      <a:endParaRPr lang="en-US" sz="2200" dirty="0" smtClean="0">
                        <a:effectLst/>
                        <a:latin typeface="Calibri"/>
                        <a:ea typeface="Calibri"/>
                        <a:cs typeface="Times New Roman"/>
                      </a:endParaRPr>
                    </a:p>
                    <a:p>
                      <a:pPr algn="ctr">
                        <a:lnSpc>
                          <a:spcPct val="115000"/>
                        </a:lnSpc>
                        <a:spcAft>
                          <a:spcPts val="600"/>
                        </a:spcAft>
                      </a:pPr>
                      <a:r>
                        <a:rPr lang="it-IT" sz="2200" dirty="0" smtClean="0">
                          <a:effectLst/>
                          <a:latin typeface="Times New Roman"/>
                          <a:ea typeface="Calibri"/>
                          <a:cs typeface="Times New Roman"/>
                        </a:rPr>
                        <a:t>(</a:t>
                      </a:r>
                      <a:r>
                        <a:rPr lang="it-IT" sz="2200" dirty="0">
                          <a:effectLst/>
                          <a:latin typeface="Times New Roman"/>
                          <a:ea typeface="Calibri"/>
                          <a:cs typeface="Times New Roman"/>
                        </a:rPr>
                        <a:t>peso: 30</a:t>
                      </a:r>
                      <a:r>
                        <a:rPr lang="it-IT" sz="2200" dirty="0" smtClean="0">
                          <a:effectLst/>
                          <a:latin typeface="Times New Roman"/>
                          <a:ea typeface="Calibri"/>
                          <a:cs typeface="Times New Roman"/>
                        </a:rPr>
                        <a:t>%)</a:t>
                      </a:r>
                      <a:endParaRPr lang="en-US" sz="2200" dirty="0" smtClean="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2200" dirty="0" smtClean="0">
                          <a:effectLst/>
                          <a:latin typeface="Times New Roman"/>
                          <a:ea typeface="Calibri"/>
                          <a:cs typeface="Times New Roman"/>
                        </a:rPr>
                        <a:t>2.1: Implementazione </a:t>
                      </a:r>
                      <a:r>
                        <a:rPr lang="it-IT" sz="2200" dirty="0">
                          <a:effectLst/>
                          <a:latin typeface="Times New Roman"/>
                          <a:ea typeface="Calibri"/>
                          <a:cs typeface="Times New Roman"/>
                        </a:rPr>
                        <a:t>delle necessarie procedure tecnico-</a:t>
                      </a:r>
                      <a:r>
                        <a:rPr lang="it-IT" sz="2200" dirty="0" smtClean="0">
                          <a:effectLst/>
                          <a:latin typeface="Times New Roman"/>
                          <a:ea typeface="Calibri"/>
                          <a:cs typeface="Times New Roman"/>
                        </a:rPr>
                        <a:t>amministrative</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60%</a:t>
                      </a:r>
                      <a:r>
                        <a:rPr lang="it-IT" sz="2200" dirty="0" smtClean="0">
                          <a:effectLst/>
                          <a:latin typeface="Times New Roman"/>
                          <a:ea typeface="Calibri"/>
                          <a:cs typeface="Times New Roman"/>
                        </a:rPr>
                        <a:t>)</a:t>
                      </a:r>
                      <a:endParaRPr lang="en-US" sz="2200" dirty="0">
                        <a:effectLst/>
                        <a:latin typeface="Calibri"/>
                        <a:ea typeface="Calibri"/>
                        <a:cs typeface="Times New Roman"/>
                      </a:endParaRPr>
                    </a:p>
                  </a:txBody>
                  <a:tcPr marL="68580" marR="68580" marT="0" marB="0" anchor="ctr"/>
                </a:tc>
              </a:tr>
              <a:tr h="2545749">
                <a:tc vMerge="1">
                  <a:txBody>
                    <a:bodyPr/>
                    <a:lstStyle/>
                    <a:p>
                      <a:endParaRPr lang="it-IT"/>
                    </a:p>
                  </a:txBody>
                  <a:tcPr/>
                </a:tc>
                <a:tc>
                  <a:txBody>
                    <a:bodyPr/>
                    <a:lstStyle/>
                    <a:p>
                      <a:pPr algn="ctr">
                        <a:lnSpc>
                          <a:spcPct val="115000"/>
                        </a:lnSpc>
                        <a:spcAft>
                          <a:spcPts val="600"/>
                        </a:spcAft>
                      </a:pPr>
                      <a:r>
                        <a:rPr lang="it-IT" sz="2200" dirty="0" smtClean="0">
                          <a:effectLst/>
                          <a:latin typeface="Times New Roman"/>
                          <a:ea typeface="Calibri"/>
                          <a:cs typeface="Times New Roman"/>
                        </a:rPr>
                        <a:t>2.2:</a:t>
                      </a:r>
                      <a:r>
                        <a:rPr lang="it-IT" sz="2200" baseline="0" dirty="0" smtClean="0">
                          <a:effectLst/>
                          <a:latin typeface="Times New Roman"/>
                          <a:ea typeface="Calibri"/>
                          <a:cs typeface="Times New Roman"/>
                        </a:rPr>
                        <a:t> </a:t>
                      </a:r>
                      <a:r>
                        <a:rPr lang="it-IT" sz="2200" dirty="0" smtClean="0">
                          <a:effectLst/>
                          <a:latin typeface="Times New Roman"/>
                          <a:ea typeface="Calibri"/>
                          <a:cs typeface="Times New Roman"/>
                        </a:rPr>
                        <a:t>Conseguimento </a:t>
                      </a:r>
                      <a:r>
                        <a:rPr lang="it-IT" sz="2200" dirty="0">
                          <a:effectLst/>
                          <a:latin typeface="Times New Roman"/>
                          <a:ea typeface="Calibri"/>
                          <a:cs typeface="Times New Roman"/>
                        </a:rPr>
                        <a:t>dei target di spesa entro le scadenze previste dai Regolamenti </a:t>
                      </a:r>
                      <a:r>
                        <a:rPr lang="it-IT" sz="2200" dirty="0" smtClean="0">
                          <a:effectLst/>
                          <a:latin typeface="Times New Roman"/>
                          <a:ea typeface="Calibri"/>
                          <a:cs typeface="Times New Roman"/>
                        </a:rPr>
                        <a:t>Europei</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40%</a:t>
                      </a:r>
                      <a:r>
                        <a:rPr lang="it-IT" sz="2200" dirty="0" smtClean="0">
                          <a:effectLst/>
                          <a:latin typeface="Times New Roman"/>
                          <a:ea typeface="Calibri"/>
                          <a:cs typeface="Times New Roman"/>
                        </a:rPr>
                        <a:t>)</a:t>
                      </a:r>
                      <a:endParaRPr lang="en-US" sz="2200" dirty="0">
                        <a:effectLst/>
                        <a:latin typeface="Calibri"/>
                        <a:ea typeface="Calibri"/>
                        <a:cs typeface="Times New Roman"/>
                      </a:endParaRPr>
                    </a:p>
                  </a:txBody>
                  <a:tcPr marL="68580" marR="68580" marT="0" marB="0" anchor="ctr"/>
                </a:tc>
              </a:tr>
              <a:tr h="2992294">
                <a:tc>
                  <a:txBody>
                    <a:bodyPr/>
                    <a:lstStyle/>
                    <a:p>
                      <a:pPr algn="ctr">
                        <a:lnSpc>
                          <a:spcPct val="115000"/>
                        </a:lnSpc>
                        <a:spcAft>
                          <a:spcPts val="600"/>
                        </a:spcAft>
                      </a:pPr>
                      <a:r>
                        <a:rPr lang="it-IT" sz="2200" dirty="0">
                          <a:effectLst/>
                          <a:latin typeface="Times New Roman"/>
                          <a:ea typeface="Calibri"/>
                          <a:cs typeface="Times New Roman"/>
                        </a:rPr>
                        <a:t>3.</a:t>
                      </a:r>
                      <a:endParaRPr lang="en-US" sz="2200" dirty="0">
                        <a:effectLst/>
                        <a:latin typeface="Calibri"/>
                        <a:ea typeface="Calibri"/>
                        <a:cs typeface="Times New Roman"/>
                      </a:endParaRPr>
                    </a:p>
                    <a:p>
                      <a:pPr algn="ctr">
                        <a:lnSpc>
                          <a:spcPct val="115000"/>
                        </a:lnSpc>
                        <a:spcAft>
                          <a:spcPts val="600"/>
                        </a:spcAft>
                      </a:pPr>
                      <a:r>
                        <a:rPr lang="x-none" sz="2200" dirty="0">
                          <a:effectLst/>
                          <a:latin typeface="Times New Roman"/>
                          <a:ea typeface="Calibri"/>
                          <a:cs typeface="Times New Roman"/>
                        </a:rPr>
                        <a:t>Adeguamento delle funzionalità del sistema informativo, anche in funzione delle nuove competenze in materia di UMA </a:t>
                      </a:r>
                      <a:r>
                        <a:rPr lang="it-IT" sz="2200" dirty="0">
                          <a:effectLst/>
                          <a:latin typeface="Times New Roman"/>
                          <a:ea typeface="Calibri"/>
                          <a:cs typeface="Times New Roman"/>
                        </a:rPr>
                        <a:t>(peso: 30%</a:t>
                      </a:r>
                      <a:r>
                        <a:rPr lang="it-IT" sz="2200" dirty="0" smtClean="0">
                          <a:effectLst/>
                          <a:latin typeface="Times New Roman"/>
                          <a:ea typeface="Calibri"/>
                          <a:cs typeface="Times New Roman"/>
                        </a:rPr>
                        <a:t>)</a:t>
                      </a:r>
                      <a:endParaRPr lang="en-US" sz="2200" dirty="0">
                        <a:effectLst/>
                        <a:latin typeface="Calibri"/>
                        <a:ea typeface="Calibri"/>
                        <a:cs typeface="Times New Roman"/>
                      </a:endParaRPr>
                    </a:p>
                    <a:p>
                      <a:pPr algn="ctr">
                        <a:lnSpc>
                          <a:spcPct val="115000"/>
                        </a:lnSpc>
                        <a:spcAft>
                          <a:spcPts val="600"/>
                        </a:spcAft>
                      </a:pPr>
                      <a:r>
                        <a:rPr lang="it-IT" sz="2200" dirty="0">
                          <a:effectLst/>
                          <a:latin typeface="Calibri"/>
                          <a:ea typeface="Calibri"/>
                          <a:cs typeface="Times New Roman"/>
                        </a:rPr>
                        <a:t> </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2200" dirty="0" smtClean="0">
                          <a:effectLst/>
                          <a:latin typeface="Times New Roman"/>
                          <a:ea typeface="Calibri"/>
                          <a:cs typeface="Times New Roman"/>
                        </a:rPr>
                        <a:t>3.1: Personalizzazioni </a:t>
                      </a:r>
                      <a:r>
                        <a:rPr lang="it-IT" sz="2200" dirty="0">
                          <a:effectLst/>
                          <a:latin typeface="Times New Roman"/>
                          <a:ea typeface="Calibri"/>
                          <a:cs typeface="Times New Roman"/>
                        </a:rPr>
                        <a:t>e configurazioni del Sistema Informativo utilizzato per i compiti istituzionali dell’ARCEA in funzione della PAC 2014/2020 e </a:t>
                      </a:r>
                      <a:r>
                        <a:rPr lang="it-IT" sz="2200" dirty="0" smtClean="0">
                          <a:effectLst/>
                          <a:latin typeface="Times New Roman"/>
                          <a:ea typeface="Calibri"/>
                          <a:cs typeface="Times New Roman"/>
                        </a:rPr>
                        <a:t>dell’UMA</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60%</a:t>
                      </a:r>
                      <a:r>
                        <a:rPr lang="it-IT" sz="2200" dirty="0" smtClean="0">
                          <a:effectLst/>
                          <a:latin typeface="Times New Roman"/>
                          <a:ea typeface="Calibri"/>
                          <a:cs typeface="Times New Roman"/>
                        </a:rPr>
                        <a:t>)</a:t>
                      </a:r>
                      <a:r>
                        <a:rPr lang="it-IT" sz="2200" dirty="0">
                          <a:effectLst/>
                          <a:latin typeface="Times New Roman"/>
                          <a:ea typeface="Calibri"/>
                          <a:cs typeface="Times New Roman"/>
                        </a:rPr>
                        <a:t> </a:t>
                      </a:r>
                      <a:endParaRPr lang="en-US" sz="2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93559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4098213271"/>
              </p:ext>
            </p:extLst>
          </p:nvPr>
        </p:nvGraphicFramePr>
        <p:xfrm>
          <a:off x="107950" y="908050"/>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123728" y="0"/>
            <a:ext cx="5040560" cy="1077218"/>
          </a:xfrm>
          <a:prstGeom prst="rect">
            <a:avLst/>
          </a:prstGeom>
        </p:spPr>
        <p:txBody>
          <a:bodyPr wrap="square">
            <a:spAutoFit/>
          </a:bodyPr>
          <a:lstStyle/>
          <a:p>
            <a:pPr lvl="0"/>
            <a:r>
              <a:rPr lang="it-IT" sz="3200" dirty="0">
                <a:solidFill>
                  <a:schemeClr val="tx2"/>
                </a:solidFill>
              </a:rPr>
              <a:t>Il Piano della Performance </a:t>
            </a:r>
            <a:br>
              <a:rPr lang="it-IT" sz="3200" dirty="0">
                <a:solidFill>
                  <a:schemeClr val="tx2"/>
                </a:solidFill>
              </a:rPr>
            </a:br>
            <a:endParaRPr lang="it-IT" sz="3200" dirty="0">
              <a:solidFill>
                <a:schemeClr val="tx2"/>
              </a:solidFill>
            </a:endParaRPr>
          </a:p>
        </p:txBody>
      </p:sp>
    </p:spTree>
    <p:extLst>
      <p:ext uri="{BB962C8B-B14F-4D97-AF65-F5344CB8AC3E}">
        <p14:creationId xmlns:p14="http://schemas.microsoft.com/office/powerpoint/2010/main" val="24876721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69817578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smtClean="0">
                <a:solidFill>
                  <a:srgbClr val="1F497D"/>
                </a:solidFill>
              </a:rPr>
              <a:t>Gli indicatori di risultato</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20</a:t>
            </a:fld>
            <a:endParaRPr lang="it-IT"/>
          </a:p>
        </p:txBody>
      </p:sp>
    </p:spTree>
    <p:extLst>
      <p:ext uri="{BB962C8B-B14F-4D97-AF65-F5344CB8AC3E}">
        <p14:creationId xmlns:p14="http://schemas.microsoft.com/office/powerpoint/2010/main" val="353676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endParaRPr lang="it-IT"/>
          </a:p>
        </p:txBody>
      </p:sp>
      <p:sp>
        <p:nvSpPr>
          <p:cNvPr id="8" name="Sottotitolo 7"/>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21</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2056446493"/>
              </p:ext>
            </p:extLst>
          </p:nvPr>
        </p:nvGraphicFramePr>
        <p:xfrm>
          <a:off x="79252" y="44624"/>
          <a:ext cx="8957244" cy="6813377"/>
        </p:xfrm>
        <a:graphic>
          <a:graphicData uri="http://schemas.openxmlformats.org/drawingml/2006/table">
            <a:tbl>
              <a:tblPr firstRow="1" bandRow="1">
                <a:tableStyleId>{5C22544A-7EE6-4342-B048-85BDC9FD1C3A}</a:tableStyleId>
              </a:tblPr>
              <a:tblGrid>
                <a:gridCol w="2692548"/>
                <a:gridCol w="2016224"/>
                <a:gridCol w="2448272"/>
                <a:gridCol w="1800200"/>
              </a:tblGrid>
              <a:tr h="394355">
                <a:tc>
                  <a:txBody>
                    <a:bodyPr/>
                    <a:lstStyle/>
                    <a:p>
                      <a:pPr algn="ctr">
                        <a:lnSpc>
                          <a:spcPct val="115000"/>
                        </a:lnSpc>
                        <a:spcAft>
                          <a:spcPts val="0"/>
                        </a:spcAft>
                      </a:pPr>
                      <a:r>
                        <a:rPr lang="it-IT" sz="2200" b="1" dirty="0">
                          <a:effectLst/>
                          <a:latin typeface="Times New Roman"/>
                          <a:ea typeface="Calibri"/>
                          <a:cs typeface="Times New Roman"/>
                        </a:rPr>
                        <a:t>Indicatore</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Fonte</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30/06</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31/12</a:t>
                      </a:r>
                      <a:endParaRPr lang="en-US" sz="2200">
                        <a:effectLst/>
                        <a:latin typeface="Calibri"/>
                        <a:ea typeface="Calibri"/>
                        <a:cs typeface="Times New Roman"/>
                      </a:endParaRPr>
                    </a:p>
                  </a:txBody>
                  <a:tcPr marL="68580" marR="68580" marT="0" marB="0" anchor="ctr"/>
                </a:tc>
              </a:tr>
              <a:tr h="2496286">
                <a:tc>
                  <a:txBody>
                    <a:bodyPr/>
                    <a:lstStyle/>
                    <a:p>
                      <a:pPr algn="ctr">
                        <a:lnSpc>
                          <a:spcPct val="115000"/>
                        </a:lnSpc>
                        <a:spcAft>
                          <a:spcPts val="600"/>
                        </a:spcAft>
                        <a:tabLst>
                          <a:tab pos="182245" algn="l"/>
                        </a:tabLst>
                      </a:pPr>
                      <a:r>
                        <a:rPr lang="it-IT" sz="2000" dirty="0">
                          <a:effectLst/>
                          <a:latin typeface="Times New Roman"/>
                          <a:ea typeface="Calibri"/>
                          <a:cs typeface="Times New Roman"/>
                        </a:rPr>
                        <a:t>I1.1.1: Livello di maturità complessivo dell’ARCEA, riscontrato dall’Organismo di Certificazione (</a:t>
                      </a:r>
                      <a:r>
                        <a:rPr lang="it-IT" sz="2000" b="1" u="sng" dirty="0">
                          <a:effectLst/>
                          <a:latin typeface="Times New Roman"/>
                          <a:ea typeface="Calibri"/>
                          <a:cs typeface="Times New Roman"/>
                        </a:rPr>
                        <a:t>peso 40%</a:t>
                      </a:r>
                      <a:r>
                        <a:rPr lang="it-IT" sz="2000" dirty="0">
                          <a:effectLst/>
                          <a:latin typeface="Times New Roman"/>
                          <a:ea typeface="Calibri"/>
                          <a:cs typeface="Times New Roman"/>
                        </a:rPr>
                        <a:t>) </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2000" i="1" dirty="0">
                          <a:effectLst/>
                          <a:latin typeface="Times New Roman"/>
                          <a:ea typeface="Calibri"/>
                          <a:cs typeface="Times New Roman"/>
                        </a:rPr>
                        <a:t>Riscontrabile nella relazione prodotta dall’Organismo di Certificazione dei conti</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2000" dirty="0">
                          <a:effectLst/>
                          <a:latin typeface="Times New Roman"/>
                          <a:ea typeface="Calibri"/>
                          <a:cs typeface="Times New Roman"/>
                        </a:rPr>
                        <a:t>Non riscontrabile perché la reazione dell’Ente Certificatore è emessa a fine anno</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2000" dirty="0">
                          <a:effectLst/>
                          <a:latin typeface="Times New Roman"/>
                          <a:ea typeface="Calibri"/>
                          <a:cs typeface="Times New Roman"/>
                        </a:rPr>
                        <a:t>&gt;=3</a:t>
                      </a:r>
                      <a:endParaRPr lang="en-US" sz="2000" dirty="0">
                        <a:effectLst/>
                        <a:latin typeface="Calibri"/>
                        <a:ea typeface="Calibri"/>
                        <a:cs typeface="Times New Roman"/>
                      </a:endParaRPr>
                    </a:p>
                  </a:txBody>
                  <a:tcPr marL="68580" marR="68580" marT="0" marB="0" anchor="ctr"/>
                </a:tc>
              </a:tr>
              <a:tr h="3922736">
                <a:tc>
                  <a:txBody>
                    <a:bodyPr/>
                    <a:lstStyle/>
                    <a:p>
                      <a:pPr algn="ctr">
                        <a:lnSpc>
                          <a:spcPct val="115000"/>
                        </a:lnSpc>
                        <a:spcAft>
                          <a:spcPts val="600"/>
                        </a:spcAft>
                        <a:tabLst>
                          <a:tab pos="182245" algn="l"/>
                        </a:tabLst>
                      </a:pPr>
                      <a:r>
                        <a:rPr lang="it-IT" sz="2000" dirty="0">
                          <a:effectLst/>
                          <a:latin typeface="Times New Roman"/>
                          <a:ea typeface="Calibri"/>
                          <a:cs typeface="Times New Roman"/>
                        </a:rPr>
                        <a:t>I1.1.2: Numero ore complessive di formazione attuata dell’ARCEA sia nei confronti dei dipendenti che degli addetti degli Enti delegati, anche in relazione alla prevenzione delle frodi (</a:t>
                      </a:r>
                      <a:r>
                        <a:rPr lang="it-IT" sz="2000" b="1" u="sng" dirty="0">
                          <a:effectLst/>
                          <a:latin typeface="Times New Roman"/>
                          <a:ea typeface="Calibri"/>
                          <a:cs typeface="Times New Roman"/>
                        </a:rPr>
                        <a:t>peso 20%</a:t>
                      </a:r>
                      <a:r>
                        <a:rPr lang="it-IT" sz="2000" dirty="0">
                          <a:effectLst/>
                          <a:latin typeface="Times New Roman"/>
                          <a:ea typeface="Calibri"/>
                          <a:cs typeface="Times New Roman"/>
                        </a:rPr>
                        <a:t>)</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2000" i="1" dirty="0">
                          <a:effectLst/>
                          <a:latin typeface="Times New Roman"/>
                          <a:ea typeface="Calibri"/>
                          <a:cs typeface="Times New Roman"/>
                        </a:rPr>
                        <a:t>Riscontrabili dal sistema “</a:t>
                      </a:r>
                      <a:r>
                        <a:rPr lang="it-IT" sz="2000" i="1" dirty="0" err="1">
                          <a:effectLst/>
                          <a:latin typeface="Times New Roman"/>
                          <a:ea typeface="Calibri"/>
                          <a:cs typeface="Times New Roman"/>
                        </a:rPr>
                        <a:t>Time&amp;</a:t>
                      </a:r>
                      <a:r>
                        <a:rPr lang="it-IT" sz="2000" i="1" dirty="0" err="1" smtClean="0">
                          <a:effectLst/>
                          <a:latin typeface="Times New Roman"/>
                          <a:ea typeface="Calibri"/>
                          <a:cs typeface="Times New Roman"/>
                        </a:rPr>
                        <a:t>Work</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2000" dirty="0">
                          <a:effectLst/>
                          <a:latin typeface="Times New Roman"/>
                          <a:ea typeface="Calibri"/>
                          <a:cs typeface="Times New Roman"/>
                        </a:rPr>
                        <a:t>&gt;= 50</a:t>
                      </a:r>
                      <a:endParaRPr lang="en-US" sz="20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2000" dirty="0">
                          <a:effectLst/>
                          <a:latin typeface="Times New Roman"/>
                          <a:ea typeface="Calibri"/>
                          <a:cs typeface="Times New Roman"/>
                        </a:rPr>
                        <a:t>&gt;= 100</a:t>
                      </a:r>
                      <a:endParaRPr lang="en-US" sz="2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104135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404211557"/>
              </p:ext>
            </p:extLst>
          </p:nvPr>
        </p:nvGraphicFramePr>
        <p:xfrm>
          <a:off x="79252" y="44624"/>
          <a:ext cx="8957244" cy="6813376"/>
        </p:xfrm>
        <a:graphic>
          <a:graphicData uri="http://schemas.openxmlformats.org/drawingml/2006/table">
            <a:tbl>
              <a:tblPr firstRow="1" bandRow="1">
                <a:tableStyleId>{5C22544A-7EE6-4342-B048-85BDC9FD1C3A}</a:tableStyleId>
              </a:tblPr>
              <a:tblGrid>
                <a:gridCol w="2239311"/>
                <a:gridCol w="2239311"/>
                <a:gridCol w="2239311"/>
                <a:gridCol w="2239311"/>
              </a:tblGrid>
              <a:tr h="344967">
                <a:tc>
                  <a:txBody>
                    <a:bodyPr/>
                    <a:lstStyle/>
                    <a:p>
                      <a:pPr algn="ctr">
                        <a:lnSpc>
                          <a:spcPct val="115000"/>
                        </a:lnSpc>
                        <a:spcAft>
                          <a:spcPts val="0"/>
                        </a:spcAft>
                      </a:pPr>
                      <a:r>
                        <a:rPr lang="it-IT" sz="1800" b="1" dirty="0">
                          <a:effectLst/>
                          <a:latin typeface="Times New Roman"/>
                          <a:ea typeface="Calibri"/>
                          <a:cs typeface="Times New Roman"/>
                        </a:rPr>
                        <a:t>Indicatore</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Fonte</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30/06</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31/12</a:t>
                      </a:r>
                      <a:endParaRPr lang="en-US" sz="1800">
                        <a:effectLst/>
                        <a:latin typeface="Calibri"/>
                        <a:ea typeface="Calibri"/>
                        <a:cs typeface="Times New Roman"/>
                      </a:endParaRPr>
                    </a:p>
                  </a:txBody>
                  <a:tcPr marL="68580" marR="68580" marT="0" marB="0" anchor="ctr"/>
                </a:tc>
              </a:tr>
              <a:tr h="2328798">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I1.1.3: Rapporto tra impegni assunti per ogni capitolo e stanziamenti a bilancio per ogni capitolo (</a:t>
                      </a:r>
                      <a:r>
                        <a:rPr lang="it-IT" sz="1800" b="1" u="sng" dirty="0">
                          <a:effectLst/>
                          <a:latin typeface="Times New Roman"/>
                          <a:ea typeface="Calibri"/>
                          <a:cs typeface="Times New Roman"/>
                        </a:rPr>
                        <a:t>peso 20%</a:t>
                      </a:r>
                      <a:r>
                        <a:rPr lang="it-IT" sz="1800" dirty="0" smtClean="0">
                          <a:effectLst/>
                          <a:latin typeface="Times New Roman"/>
                          <a:ea typeface="Calibri"/>
                          <a:cs typeface="Times New Roman"/>
                        </a:rPr>
                        <a:t>)</a:t>
                      </a:r>
                    </a:p>
                  </a:txBody>
                  <a:tcPr marL="68580" marR="68580" marT="0" marB="0" anchor="ctr"/>
                </a:tc>
                <a:tc>
                  <a:txBody>
                    <a:bodyPr/>
                    <a:lstStyle/>
                    <a:p>
                      <a:pPr algn="ctr">
                        <a:lnSpc>
                          <a:spcPct val="115000"/>
                        </a:lnSpc>
                        <a:spcAft>
                          <a:spcPts val="600"/>
                        </a:spcAft>
                        <a:tabLst>
                          <a:tab pos="182245" algn="l"/>
                        </a:tabLst>
                      </a:pPr>
                      <a:r>
                        <a:rPr lang="it-IT" sz="1800" i="1" dirty="0">
                          <a:effectLst/>
                          <a:latin typeface="Times New Roman"/>
                          <a:ea typeface="Calibri"/>
                          <a:cs typeface="Times New Roman"/>
                        </a:rPr>
                        <a:t>Desumibile dalla contabilità economico-finanziaria dell’ente</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 1in relazione al 30 Giugno</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&lt;1 in relazione al 31 Dicembre</a:t>
                      </a:r>
                      <a:endParaRPr lang="en-US" sz="1800" dirty="0">
                        <a:effectLst/>
                        <a:latin typeface="Calibri"/>
                        <a:ea typeface="Calibri"/>
                        <a:cs typeface="Times New Roman"/>
                      </a:endParaRPr>
                    </a:p>
                  </a:txBody>
                  <a:tcPr marL="68580" marR="68580" marT="0" marB="0" anchor="ctr"/>
                </a:tc>
              </a:tr>
              <a:tr h="4139611">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I1.1.4: Capacità di liquidare senza ritardi le fatture (indicatore di tempestività dei pagamenti, calcolato secondo quanto previsto dalla normativa vigente, pari a 0). (</a:t>
                      </a:r>
                      <a:r>
                        <a:rPr lang="it-IT" sz="1800" i="1" dirty="0">
                          <a:effectLst/>
                          <a:latin typeface="Times New Roman"/>
                          <a:ea typeface="Calibri"/>
                          <a:cs typeface="Times New Roman"/>
                        </a:rPr>
                        <a:t>Desumibile dalla contabilità economico-finanziaria dell’ente</a:t>
                      </a:r>
                      <a:r>
                        <a:rPr lang="it-IT" sz="1800" dirty="0">
                          <a:effectLst/>
                          <a:latin typeface="Times New Roman"/>
                          <a:ea typeface="Calibri"/>
                          <a:cs typeface="Times New Roman"/>
                        </a:rPr>
                        <a:t>). (</a:t>
                      </a:r>
                      <a:r>
                        <a:rPr lang="it-IT" sz="1800" b="1" u="sng" dirty="0">
                          <a:effectLst/>
                          <a:latin typeface="Times New Roman"/>
                          <a:ea typeface="Calibri"/>
                          <a:cs typeface="Times New Roman"/>
                        </a:rPr>
                        <a:t>peso 20%</a:t>
                      </a:r>
                      <a:r>
                        <a:rPr lang="it-IT" sz="1800" dirty="0">
                          <a:effectLst/>
                          <a:latin typeface="Times New Roman"/>
                          <a:ea typeface="Calibri"/>
                          <a:cs typeface="Times New Roman"/>
                        </a:rPr>
                        <a:t>)</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i="1" dirty="0">
                          <a:effectLst/>
                          <a:latin typeface="Times New Roman"/>
                          <a:ea typeface="Calibri"/>
                          <a:cs typeface="Times New Roman"/>
                        </a:rPr>
                        <a:t>Desumibile dalla contabilità economico-finanziaria dell’ente</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 0</a:t>
                      </a:r>
                      <a:endParaRPr lang="en-US" sz="1800" dirty="0">
                        <a:effectLst/>
                        <a:latin typeface="Calibri"/>
                        <a:ea typeface="Calibri"/>
                        <a:cs typeface="Times New Roman"/>
                      </a:endParaRPr>
                    </a:p>
                    <a:p>
                      <a:pPr algn="ctr">
                        <a:lnSpc>
                          <a:spcPct val="115000"/>
                        </a:lnSpc>
                        <a:spcAft>
                          <a:spcPts val="600"/>
                        </a:spcAft>
                        <a:tabLst>
                          <a:tab pos="182245" algn="l"/>
                        </a:tabLst>
                      </a:pPr>
                      <a:r>
                        <a:rPr lang="it-IT" sz="1800" dirty="0">
                          <a:effectLst/>
                          <a:latin typeface="Times New Roman"/>
                          <a:ea typeface="Calibri"/>
                          <a:cs typeface="Times New Roman"/>
                        </a:rPr>
                        <a:t>in relazione alle fatture in scadenza al 30 Giugno</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 0 in relazione alle fatture in scadenza al 31 Dicembre</a:t>
                      </a:r>
                      <a:endParaRPr lang="en-US" sz="1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8717669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23</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04060233"/>
              </p:ext>
            </p:extLst>
          </p:nvPr>
        </p:nvGraphicFramePr>
        <p:xfrm>
          <a:off x="35496" y="44625"/>
          <a:ext cx="9064748" cy="5184575"/>
        </p:xfrm>
        <a:graphic>
          <a:graphicData uri="http://schemas.openxmlformats.org/drawingml/2006/table">
            <a:tbl>
              <a:tblPr firstRow="1" bandRow="1">
                <a:tableStyleId>{5C22544A-7EE6-4342-B048-85BDC9FD1C3A}</a:tableStyleId>
              </a:tblPr>
              <a:tblGrid>
                <a:gridCol w="2266187"/>
                <a:gridCol w="2266187"/>
                <a:gridCol w="2266187"/>
                <a:gridCol w="2266187"/>
              </a:tblGrid>
              <a:tr h="307086">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tr>
              <a:tr h="1744132">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I.1.2.1 Numero di controlli effettuati pari all’ 80% di quelli previsti nel piano dei controlli redatto dal Servizio Tecnico (</a:t>
                      </a:r>
                      <a:r>
                        <a:rPr lang="it-IT" sz="1600" b="1" u="sng" dirty="0">
                          <a:effectLst/>
                          <a:latin typeface="Times New Roman"/>
                          <a:ea typeface="Calibri"/>
                          <a:cs typeface="Times New Roman"/>
                        </a:rPr>
                        <a:t>peso 40%</a:t>
                      </a:r>
                      <a:r>
                        <a:rPr lang="it-IT" sz="1600" dirty="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a:effectLst/>
                          <a:latin typeface="Times New Roman"/>
                          <a:ea typeface="Calibri"/>
                          <a:cs typeface="Times New Roman"/>
                        </a:rPr>
                        <a:t>Riscontrabili dai verbali di controllo</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40%</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80%</a:t>
                      </a:r>
                      <a:endParaRPr lang="en-US" sz="1600">
                        <a:effectLst/>
                        <a:latin typeface="Calibri"/>
                        <a:ea typeface="Calibri"/>
                        <a:cs typeface="Times New Roman"/>
                      </a:endParaRPr>
                    </a:p>
                  </a:txBody>
                  <a:tcPr marL="68580" marR="68580" marT="0" marB="0" anchor="ctr"/>
                </a:tc>
              </a:tr>
              <a:tr h="1905014">
                <a:tc>
                  <a:txBody>
                    <a:bodyPr/>
                    <a:lstStyle/>
                    <a:p>
                      <a:pPr algn="ctr">
                        <a:lnSpc>
                          <a:spcPct val="115000"/>
                        </a:lnSpc>
                        <a:spcAft>
                          <a:spcPts val="600"/>
                        </a:spcAft>
                        <a:tabLst>
                          <a:tab pos="182245" algn="l"/>
                        </a:tabLst>
                      </a:pPr>
                      <a:r>
                        <a:rPr lang="it-IT" sz="1600">
                          <a:effectLst/>
                          <a:latin typeface="Times New Roman"/>
                          <a:ea typeface="Calibri"/>
                          <a:cs typeface="Times New Roman"/>
                        </a:rPr>
                        <a:t>I.1.2.2 Numero di Audit effettuati dal Servizio di Controllo Interno di quelli previsti dal Piano di Audit annuale) (</a:t>
                      </a:r>
                      <a:r>
                        <a:rPr lang="it-IT" sz="1600" b="1" u="sng">
                          <a:effectLst/>
                          <a:latin typeface="Times New Roman"/>
                          <a:ea typeface="Calibri"/>
                          <a:cs typeface="Times New Roman"/>
                        </a:rPr>
                        <a:t>peso 40%</a:t>
                      </a:r>
                      <a:r>
                        <a:rPr lang="it-IT" sz="1600">
                          <a:effectLst/>
                          <a:latin typeface="Times New Roman"/>
                          <a:ea typeface="Calibri"/>
                          <a:cs typeface="Times New Roman"/>
                        </a:rPr>
                        <a:t>)</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dirty="0">
                          <a:effectLst/>
                          <a:latin typeface="Times New Roman"/>
                          <a:ea typeface="Calibri"/>
                          <a:cs typeface="Times New Roman"/>
                        </a:rPr>
                        <a:t>Riscontrabili dalle relazioni finali di Audit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&gt;= 45%</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&gt;= 90%</a:t>
                      </a:r>
                      <a:endParaRPr lang="en-US" sz="1600">
                        <a:effectLst/>
                        <a:latin typeface="Calibri"/>
                        <a:ea typeface="Calibri"/>
                        <a:cs typeface="Times New Roman"/>
                      </a:endParaRPr>
                    </a:p>
                  </a:txBody>
                  <a:tcPr marL="68580" marR="68580" marT="0" marB="0" anchor="ctr"/>
                </a:tc>
              </a:tr>
              <a:tr h="1228343">
                <a:tc>
                  <a:txBody>
                    <a:bodyPr/>
                    <a:lstStyle/>
                    <a:p>
                      <a:pPr algn="ctr">
                        <a:lnSpc>
                          <a:spcPct val="115000"/>
                        </a:lnSpc>
                        <a:spcAft>
                          <a:spcPts val="600"/>
                        </a:spcAft>
                        <a:tabLst>
                          <a:tab pos="182245" algn="l"/>
                        </a:tabLst>
                      </a:pPr>
                      <a:r>
                        <a:rPr lang="it-IT" sz="1600">
                          <a:effectLst/>
                          <a:latin typeface="Times New Roman"/>
                          <a:ea typeface="Calibri"/>
                          <a:cs typeface="Times New Roman"/>
                        </a:rPr>
                        <a:t>I.1.2.3 Numero di aggiornamenti al </a:t>
                      </a:r>
                      <a:r>
                        <a:rPr lang="it-IT" sz="1600" i="1">
                          <a:effectLst/>
                          <a:latin typeface="Times New Roman"/>
                          <a:ea typeface="Calibri"/>
                          <a:cs typeface="Times New Roman"/>
                        </a:rPr>
                        <a:t>risk assessment</a:t>
                      </a:r>
                      <a:r>
                        <a:rPr lang="it-IT" sz="1600">
                          <a:effectLst/>
                          <a:latin typeface="Times New Roman"/>
                          <a:ea typeface="Calibri"/>
                          <a:cs typeface="Times New Roman"/>
                        </a:rPr>
                        <a:t> (</a:t>
                      </a:r>
                      <a:r>
                        <a:rPr lang="it-IT" sz="1600" b="1" u="sng">
                          <a:effectLst/>
                          <a:latin typeface="Times New Roman"/>
                          <a:ea typeface="Calibri"/>
                          <a:cs typeface="Times New Roman"/>
                        </a:rPr>
                        <a:t>peso 20%</a:t>
                      </a:r>
                      <a:r>
                        <a:rPr lang="it-IT" sz="1600">
                          <a:effectLst/>
                          <a:latin typeface="Times New Roman"/>
                          <a:ea typeface="Calibri"/>
                          <a:cs typeface="Times New Roman"/>
                        </a:rPr>
                        <a:t>)</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a:effectLst/>
                          <a:latin typeface="Times New Roman"/>
                          <a:ea typeface="Calibri"/>
                          <a:cs typeface="Times New Roman"/>
                        </a:rPr>
                        <a:t>Riscontrabili dai relativi decreti d’approvazione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&gt;=1</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&gt;=2</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319744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24</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641242634"/>
              </p:ext>
            </p:extLst>
          </p:nvPr>
        </p:nvGraphicFramePr>
        <p:xfrm>
          <a:off x="35496" y="116632"/>
          <a:ext cx="9064748" cy="6658822"/>
        </p:xfrm>
        <a:graphic>
          <a:graphicData uri="http://schemas.openxmlformats.org/drawingml/2006/table">
            <a:tbl>
              <a:tblPr firstRow="1" bandRow="1">
                <a:tableStyleId>{5C22544A-7EE6-4342-B048-85BDC9FD1C3A}</a:tableStyleId>
              </a:tblPr>
              <a:tblGrid>
                <a:gridCol w="3024336"/>
                <a:gridCol w="2160240"/>
                <a:gridCol w="1613985"/>
                <a:gridCol w="2266187"/>
              </a:tblGrid>
              <a:tr h="210270">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1471891">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I.1.3.1 Numero di documenti prodotti e di riscontri inviati rispetto a richieste ufficiali di dati o ad indagini dei Servizi della Commissione, della Corte dei Conti o di altra Istituzione europea</a:t>
                      </a:r>
                      <a:r>
                        <a:rPr lang="it-IT" sz="1400" b="1" dirty="0">
                          <a:effectLst/>
                          <a:latin typeface="Times New Roman"/>
                          <a:ea typeface="Calibri"/>
                          <a:cs typeface="Times New Roman"/>
                        </a:rPr>
                        <a:t> </a:t>
                      </a:r>
                      <a:r>
                        <a:rPr lang="it-IT" sz="1400" b="1" u="sng" dirty="0">
                          <a:effectLst/>
                          <a:latin typeface="Times New Roman"/>
                          <a:ea typeface="Calibri"/>
                          <a:cs typeface="Times New Roman"/>
                        </a:rPr>
                        <a:t>(Peso </a:t>
                      </a:r>
                      <a:r>
                        <a:rPr lang="it-IT" sz="1400" b="1" u="sng" dirty="0" smtClean="0">
                          <a:effectLst/>
                          <a:latin typeface="Times New Roman"/>
                          <a:ea typeface="Calibri"/>
                          <a:cs typeface="Times New Roman"/>
                        </a:rPr>
                        <a:t>20</a:t>
                      </a:r>
                      <a:r>
                        <a:rPr lang="it-IT" sz="1400" b="1" u="sng" dirty="0">
                          <a:effectLst/>
                          <a:latin typeface="Times New Roman"/>
                          <a:ea typeface="Calibri"/>
                          <a:cs typeface="Times New Roman"/>
                        </a:rPr>
                        <a:t>%)</a:t>
                      </a:r>
                      <a:r>
                        <a:rPr lang="it-IT" sz="1400" b="1"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i="1">
                          <a:effectLst/>
                          <a:latin typeface="Times New Roman"/>
                          <a:ea typeface="Calibri"/>
                          <a:cs typeface="Times New Roman"/>
                        </a:rPr>
                        <a:t>Riscontrabili dal protocollo dell'Ente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=100% rispetto a quelli da produrre entro il 30/06/2017</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=100% rispetto a quelli da produrre entro il 31/12/2017</a:t>
                      </a:r>
                      <a:endParaRPr lang="en-US" sz="1400">
                        <a:effectLst/>
                        <a:latin typeface="Calibri"/>
                        <a:ea typeface="Calibri"/>
                        <a:cs typeface="Times New Roman"/>
                      </a:endParaRPr>
                    </a:p>
                  </a:txBody>
                  <a:tcPr marL="68580" marR="68580" marT="0" marB="0" anchor="ctr"/>
                </a:tc>
              </a:tr>
              <a:tr h="875771">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I.1.3.2 Numero di azioni di monitoraggio del Registro debitori </a:t>
                      </a:r>
                      <a:r>
                        <a:rPr lang="it-IT" sz="1400" b="1" u="sng" dirty="0">
                          <a:effectLst/>
                          <a:latin typeface="Times New Roman"/>
                          <a:ea typeface="Calibri"/>
                          <a:cs typeface="Times New Roman"/>
                        </a:rPr>
                        <a:t>(Peso </a:t>
                      </a:r>
                      <a:r>
                        <a:rPr lang="it-IT" sz="1400" b="1" u="sng" dirty="0" smtClean="0">
                          <a:effectLst/>
                          <a:latin typeface="Times New Roman"/>
                          <a:ea typeface="Calibri"/>
                          <a:cs typeface="Times New Roman"/>
                        </a:rPr>
                        <a:t>30%</a:t>
                      </a:r>
                      <a:r>
                        <a:rPr lang="it-IT" sz="1400" b="1" u="sng" dirty="0">
                          <a:effectLst/>
                          <a:latin typeface="Times New Roman"/>
                          <a:ea typeface="Calibri"/>
                          <a:cs typeface="Times New Roman"/>
                        </a:rPr>
                        <a:t>)</a:t>
                      </a:r>
                      <a:r>
                        <a:rPr lang="it-IT" sz="1400" b="1"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400" i="1" dirty="0">
                          <a:effectLst/>
                          <a:latin typeface="Times New Roman"/>
                          <a:ea typeface="Calibri"/>
                          <a:cs typeface="Times New Roman"/>
                        </a:rPr>
                        <a:t>Riscontrabili dall’archivio della Funzione Contabilizzazione</a:t>
                      </a:r>
                      <a:endParaRPr lang="en-US" sz="1400" dirty="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400">
                          <a:effectLst/>
                          <a:latin typeface="Times New Roman"/>
                          <a:ea typeface="Calibri"/>
                          <a:cs typeface="Times New Roman"/>
                        </a:rPr>
                        <a:t>&gt;=2</a:t>
                      </a:r>
                      <a:endParaRPr lang="en-US" sz="140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400">
                          <a:effectLst/>
                          <a:latin typeface="Times New Roman"/>
                          <a:ea typeface="Calibri"/>
                          <a:cs typeface="Times New Roman"/>
                        </a:rPr>
                        <a:t>&gt;= 4</a:t>
                      </a:r>
                      <a:endParaRPr lang="en-US" sz="1400">
                        <a:effectLst/>
                        <a:latin typeface="Calibri"/>
                        <a:ea typeface="Calibri"/>
                        <a:cs typeface="Times New Roman"/>
                      </a:endParaRPr>
                    </a:p>
                  </a:txBody>
                  <a:tcPr marL="68580" marR="68580" marT="0" marB="0" anchor="ctr"/>
                </a:tc>
              </a:tr>
              <a:tr h="2102702">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I.1.3.3 Numero di richieste di restituzione di pagamenti indebiti derivanti da irregolarità inviate entro 18 mesi dal ricevimento da parte dell'organismo pagatore di una relazione di controllo o documento analogo, che indichi che vi è stata un'irregolarità, ai sensi dell’art. 54 del Reg. (UE) n. 1306/2013. </a:t>
                      </a:r>
                      <a:r>
                        <a:rPr lang="it-IT" sz="1400" b="1" u="sng" dirty="0">
                          <a:effectLst/>
                          <a:latin typeface="Times New Roman"/>
                          <a:ea typeface="Calibri"/>
                          <a:cs typeface="Times New Roman"/>
                        </a:rPr>
                        <a:t>(Peso </a:t>
                      </a:r>
                      <a:r>
                        <a:rPr lang="it-IT" sz="1400" b="1" u="sng" dirty="0" smtClean="0">
                          <a:effectLst/>
                          <a:latin typeface="Times New Roman"/>
                          <a:ea typeface="Calibri"/>
                          <a:cs typeface="Times New Roman"/>
                        </a:rPr>
                        <a:t>30%</a:t>
                      </a:r>
                      <a:r>
                        <a:rPr lang="it-IT" sz="1400" b="1" u="sng"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400" i="1" dirty="0">
                          <a:effectLst/>
                          <a:latin typeface="Times New Roman"/>
                          <a:ea typeface="Calibri"/>
                          <a:cs typeface="Times New Roman"/>
                        </a:rPr>
                        <a:t>Riscontrabili dal Protocollo dell’Ente</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 100% rispetto alla scadenza del 30 Giugno 2017</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a:effectLst/>
                          <a:latin typeface="Times New Roman"/>
                          <a:ea typeface="Calibri"/>
                          <a:cs typeface="Times New Roman"/>
                        </a:rPr>
                        <a:t>= 100% rispetto alla scadenza del 31 Dicembre 2017</a:t>
                      </a:r>
                      <a:endParaRPr lang="en-US" sz="1400" dirty="0">
                        <a:effectLst/>
                        <a:latin typeface="Calibri"/>
                        <a:ea typeface="Calibri"/>
                        <a:cs typeface="Times New Roman"/>
                      </a:endParaRPr>
                    </a:p>
                  </a:txBody>
                  <a:tcPr marL="68580" marR="68580" marT="0" marB="0" anchor="ctr"/>
                </a:tc>
              </a:tr>
              <a:tr h="1751542">
                <a:tc>
                  <a:txBody>
                    <a:bodyPr/>
                    <a:lstStyle/>
                    <a:p>
                      <a:pPr marL="0" marR="0" indent="0" algn="ctr" defTabSz="914400" rtl="0" eaLnBrk="1" fontAlgn="auto" latinLnBrk="0" hangingPunct="1">
                        <a:lnSpc>
                          <a:spcPct val="115000"/>
                        </a:lnSpc>
                        <a:spcBef>
                          <a:spcPts val="0"/>
                        </a:spcBef>
                        <a:spcAft>
                          <a:spcPts val="600"/>
                        </a:spcAft>
                        <a:buClrTx/>
                        <a:buSzTx/>
                        <a:buFontTx/>
                        <a:buNone/>
                        <a:tabLst>
                          <a:tab pos="182245" algn="l"/>
                        </a:tabLst>
                        <a:defRPr/>
                      </a:pPr>
                      <a:r>
                        <a:rPr lang="it-IT" sz="1400" kern="1200" dirty="0" smtClean="0">
                          <a:solidFill>
                            <a:schemeClr val="dk1"/>
                          </a:solidFill>
                          <a:effectLst/>
                          <a:latin typeface="Times New Roman"/>
                          <a:ea typeface="+mn-ea"/>
                          <a:cs typeface="Times New Roman"/>
                        </a:rPr>
                        <a:t>I.1.3.4 Numero di Piani d’azione, in fase di audit, implementati nel periodo di riferimento dalle Funzioni/OODD (</a:t>
                      </a:r>
                      <a:r>
                        <a:rPr lang="it-IT" sz="1400" b="1" u="sng" kern="1200" dirty="0" smtClean="0">
                          <a:solidFill>
                            <a:schemeClr val="dk1"/>
                          </a:solidFill>
                          <a:effectLst/>
                          <a:latin typeface="Times New Roman"/>
                          <a:ea typeface="+mn-ea"/>
                          <a:cs typeface="Times New Roman"/>
                        </a:rPr>
                        <a:t>Peso 20%</a:t>
                      </a:r>
                      <a:r>
                        <a:rPr lang="it-IT" sz="1400" kern="1200" dirty="0" smtClean="0">
                          <a:solidFill>
                            <a:schemeClr val="dk1"/>
                          </a:solidFill>
                          <a:effectLst/>
                          <a:latin typeface="Times New Roman"/>
                          <a:ea typeface="+mn-ea"/>
                          <a:cs typeface="Times New Roman"/>
                        </a:rPr>
                        <a:t>)</a:t>
                      </a:r>
                      <a:endParaRPr lang="en-US" sz="1400" kern="1200" dirty="0" smtClean="0">
                        <a:solidFill>
                          <a:schemeClr val="dk1"/>
                        </a:solidFill>
                        <a:effectLst/>
                        <a:latin typeface="Times New Roman"/>
                        <a:ea typeface="+mn-ea"/>
                        <a:cs typeface="Times New Roman"/>
                      </a:endParaRPr>
                    </a:p>
                    <a:p>
                      <a:pPr algn="ctr">
                        <a:lnSpc>
                          <a:spcPct val="115000"/>
                        </a:lnSpc>
                        <a:spcAft>
                          <a:spcPts val="600"/>
                        </a:spcAft>
                        <a:tabLst>
                          <a:tab pos="182245" algn="l"/>
                        </a:tabLst>
                      </a:pPr>
                      <a:endParaRPr lang="en-US" sz="1400" dirty="0">
                        <a:effectLst/>
                        <a:latin typeface="Times New Roman"/>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400" kern="1200" dirty="0" smtClean="0">
                          <a:solidFill>
                            <a:schemeClr val="dk1"/>
                          </a:solidFill>
                          <a:effectLst/>
                          <a:latin typeface="Times New Roman"/>
                          <a:ea typeface="+mn-ea"/>
                          <a:cs typeface="Times New Roman"/>
                        </a:rPr>
                        <a:t>Riscontrabili dalle Relazioni di audit del Servizio Contr. </a:t>
                      </a:r>
                      <a:r>
                        <a:rPr lang="it-IT" sz="1400" kern="1200" dirty="0" err="1" smtClean="0">
                          <a:solidFill>
                            <a:schemeClr val="dk1"/>
                          </a:solidFill>
                          <a:effectLst/>
                          <a:latin typeface="Times New Roman"/>
                          <a:ea typeface="+mn-ea"/>
                          <a:cs typeface="Times New Roman"/>
                        </a:rPr>
                        <a:t>Int</a:t>
                      </a:r>
                      <a:r>
                        <a:rPr lang="it-IT" sz="1400" kern="1200" dirty="0" smtClean="0">
                          <a:solidFill>
                            <a:schemeClr val="dk1"/>
                          </a:solidFill>
                          <a:effectLst/>
                          <a:latin typeface="Times New Roman"/>
                          <a:ea typeface="+mn-ea"/>
                          <a:cs typeface="Times New Roman"/>
                        </a:rPr>
                        <a:t>.</a:t>
                      </a:r>
                      <a:endParaRPr lang="en-US" sz="1400" dirty="0">
                        <a:effectLst/>
                        <a:latin typeface="Times New Roman"/>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kern="1200" dirty="0" smtClean="0">
                          <a:solidFill>
                            <a:schemeClr val="dk1"/>
                          </a:solidFill>
                          <a:effectLst/>
                          <a:latin typeface="Times New Roman"/>
                          <a:ea typeface="+mn-ea"/>
                          <a:cs typeface="Times New Roman"/>
                        </a:rPr>
                        <a:t>&gt;=60%</a:t>
                      </a:r>
                      <a:endParaRPr lang="en-US" sz="1400" dirty="0">
                        <a:effectLst/>
                        <a:latin typeface="Times New Roman"/>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kern="1200" dirty="0" smtClean="0">
                          <a:solidFill>
                            <a:schemeClr val="dk1"/>
                          </a:solidFill>
                          <a:effectLst/>
                          <a:latin typeface="Times New Roman"/>
                          <a:ea typeface="+mn-ea"/>
                          <a:cs typeface="Times New Roman"/>
                        </a:rPr>
                        <a:t>&gt;=60%</a:t>
                      </a:r>
                      <a:endParaRPr lang="en-US" sz="1400" dirty="0">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8671162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25</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391562596"/>
              </p:ext>
            </p:extLst>
          </p:nvPr>
        </p:nvGraphicFramePr>
        <p:xfrm>
          <a:off x="19096" y="44624"/>
          <a:ext cx="9064748" cy="6741369"/>
        </p:xfrm>
        <a:graphic>
          <a:graphicData uri="http://schemas.openxmlformats.org/drawingml/2006/table">
            <a:tbl>
              <a:tblPr firstRow="1" bandRow="1">
                <a:tableStyleId>{5C22544A-7EE6-4342-B048-85BDC9FD1C3A}</a:tableStyleId>
              </a:tblPr>
              <a:tblGrid>
                <a:gridCol w="2664296"/>
                <a:gridCol w="1868078"/>
                <a:gridCol w="2266187"/>
                <a:gridCol w="2266187"/>
              </a:tblGrid>
              <a:tr h="317191">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tr>
              <a:tr h="1943326">
                <a:tc>
                  <a:txBody>
                    <a:bodyPr/>
                    <a:lstStyle/>
                    <a:p>
                      <a:pPr algn="ctr">
                        <a:lnSpc>
                          <a:spcPct val="115000"/>
                        </a:lnSpc>
                        <a:spcAft>
                          <a:spcPts val="0"/>
                        </a:spcAft>
                      </a:pPr>
                      <a:r>
                        <a:rPr lang="it-IT" sz="1600" dirty="0">
                          <a:effectLst/>
                          <a:latin typeface="Times New Roman"/>
                          <a:ea typeface="Calibri"/>
                          <a:cs typeface="Times New Roman"/>
                        </a:rPr>
                        <a:t>I.1.4.1 Numero di domini della ISO 27002 per i quali i Sistema Informativo dell’ARCEA è ritenuto sufficientemente adeguato</a:t>
                      </a:r>
                      <a:r>
                        <a:rPr lang="it-IT" sz="1600" i="1" dirty="0">
                          <a:effectLst/>
                          <a:latin typeface="Times New Roman"/>
                          <a:ea typeface="Calibri"/>
                          <a:cs typeface="Times New Roman"/>
                        </a:rPr>
                        <a:t> </a:t>
                      </a:r>
                      <a:r>
                        <a:rPr lang="it-IT" sz="1600" dirty="0">
                          <a:effectLst/>
                          <a:latin typeface="Times New Roman"/>
                          <a:ea typeface="Calibri"/>
                          <a:cs typeface="Times New Roman"/>
                        </a:rPr>
                        <a:t>(</a:t>
                      </a:r>
                      <a:r>
                        <a:rPr lang="it-IT" sz="1600" b="1" u="sng" dirty="0">
                          <a:effectLst/>
                          <a:latin typeface="Times New Roman"/>
                          <a:ea typeface="Calibri"/>
                          <a:cs typeface="Times New Roman"/>
                        </a:rPr>
                        <a:t>peso 100%</a:t>
                      </a:r>
                      <a:r>
                        <a:rPr lang="it-IT" sz="1600" dirty="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i="1" dirty="0">
                          <a:effectLst/>
                          <a:latin typeface="Times New Roman"/>
                          <a:ea typeface="Calibri"/>
                          <a:cs typeface="Times New Roman"/>
                        </a:rPr>
                        <a:t>Riscontrabile nella relazione prodotta dall’Organismo di Certificazione dei conti</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Non riscontrabile perché la reazione dell’Ente Certificatore è emessa a fine anno</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effectLst/>
                          <a:latin typeface="Times New Roman"/>
                          <a:ea typeface="Calibri"/>
                          <a:cs typeface="Times New Roman"/>
                        </a:rPr>
                        <a:t>grado di maturità riscontrato dall’Organismo di Certificazione &gt;=3</a:t>
                      </a:r>
                      <a:endParaRPr lang="en-US" sz="1600">
                        <a:effectLst/>
                        <a:latin typeface="Calibri"/>
                        <a:ea typeface="Calibri"/>
                        <a:cs typeface="Times New Roman"/>
                      </a:endParaRPr>
                    </a:p>
                  </a:txBody>
                  <a:tcPr marL="68580" marR="68580" marT="0" marB="0" anchor="ctr"/>
                </a:tc>
              </a:tr>
              <a:tr h="1943326">
                <a:tc>
                  <a:txBody>
                    <a:bodyPr/>
                    <a:lstStyle/>
                    <a:p>
                      <a:pPr algn="ctr">
                        <a:lnSpc>
                          <a:spcPct val="115000"/>
                        </a:lnSpc>
                        <a:spcAft>
                          <a:spcPts val="600"/>
                        </a:spcAft>
                        <a:tabLst>
                          <a:tab pos="182245" algn="l"/>
                        </a:tabLst>
                      </a:pPr>
                      <a:r>
                        <a:rPr lang="it-IT" sz="1600">
                          <a:effectLst/>
                          <a:latin typeface="Times New Roman"/>
                          <a:ea typeface="Calibri"/>
                          <a:cs typeface="Times New Roman"/>
                        </a:rPr>
                        <a:t>I.1.5.1 </a:t>
                      </a:r>
                      <a:r>
                        <a:rPr lang="it-IT" sz="1600">
                          <a:solidFill>
                            <a:srgbClr val="000000"/>
                          </a:solidFill>
                          <a:effectLst/>
                          <a:latin typeface="Times New Roman"/>
                          <a:ea typeface="Calibri"/>
                          <a:cs typeface="Times New Roman"/>
                        </a:rPr>
                        <a:t>Percentuale di ulteriori Misure Di Prevenzione della Corruzione attuate rispetto a quanto previsto nel Piano Anticorruzione </a:t>
                      </a:r>
                      <a:r>
                        <a:rPr lang="it-IT" sz="1600">
                          <a:effectLst/>
                          <a:latin typeface="Times New Roman"/>
                          <a:ea typeface="Calibri"/>
                          <a:cs typeface="Times New Roman"/>
                        </a:rPr>
                        <a:t>(</a:t>
                      </a:r>
                      <a:r>
                        <a:rPr lang="it-IT" sz="1600" b="1" u="sng">
                          <a:effectLst/>
                          <a:latin typeface="Times New Roman"/>
                          <a:ea typeface="Calibri"/>
                          <a:cs typeface="Times New Roman"/>
                        </a:rPr>
                        <a:t>peso 100%</a:t>
                      </a:r>
                      <a:r>
                        <a:rPr lang="it-IT" sz="1600">
                          <a:effectLst/>
                          <a:latin typeface="Times New Roman"/>
                          <a:ea typeface="Calibri"/>
                          <a:cs typeface="Times New Roman"/>
                        </a:rPr>
                        <a:t>);</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solidFill>
                            <a:srgbClr val="000000"/>
                          </a:solidFill>
                          <a:effectLst/>
                          <a:latin typeface="Times New Roman"/>
                          <a:ea typeface="Calibri"/>
                          <a:cs typeface="Times New Roman"/>
                        </a:rPr>
                        <a:t>Riscontrabile dalle attività di monitoraggio del Piano Anticorruzione</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&gt;=80% in relazione alle scadenza fissate al 30 Giugno</a:t>
                      </a:r>
                      <a:endParaRPr lang="en-US" sz="160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600">
                          <a:solidFill>
                            <a:srgbClr val="000000"/>
                          </a:solidFill>
                          <a:effectLst/>
                          <a:latin typeface="Times New Roman"/>
                          <a:ea typeface="Calibri"/>
                          <a:cs typeface="Times New Roman"/>
                        </a:rPr>
                        <a:t>&gt;= 80%</a:t>
                      </a:r>
                      <a:r>
                        <a:rPr lang="it-IT" sz="1600">
                          <a:effectLst/>
                          <a:latin typeface="Times New Roman"/>
                          <a:ea typeface="Calibri"/>
                          <a:cs typeface="Times New Roman"/>
                        </a:rPr>
                        <a:t> in relazione alle scadenza fissate al 31 Dicembre</a:t>
                      </a:r>
                      <a:endParaRPr lang="en-US" sz="1600">
                        <a:effectLst/>
                        <a:latin typeface="Calibri"/>
                        <a:ea typeface="Calibri"/>
                        <a:cs typeface="Times New Roman"/>
                      </a:endParaRPr>
                    </a:p>
                  </a:txBody>
                  <a:tcPr marL="68580" marR="68580" marT="0" marB="0" anchor="ctr"/>
                </a:tc>
              </a:tr>
              <a:tr h="2537526">
                <a:tc>
                  <a:txBody>
                    <a:bodyPr/>
                    <a:lstStyle/>
                    <a:p>
                      <a:pPr algn="ctr">
                        <a:lnSpc>
                          <a:spcPct val="115000"/>
                        </a:lnSpc>
                        <a:spcAft>
                          <a:spcPts val="600"/>
                        </a:spcAft>
                        <a:tabLst>
                          <a:tab pos="182245" algn="l"/>
                        </a:tabLst>
                      </a:pPr>
                      <a:r>
                        <a:rPr lang="it-IT" sz="1600">
                          <a:effectLst/>
                          <a:latin typeface="Times New Roman"/>
                          <a:ea typeface="Calibri"/>
                          <a:cs typeface="Times New Roman"/>
                        </a:rPr>
                        <a:t>I.1.6.1 Percentuale di raggiungimento degli indicatori connessi agli obiettivi strategici in materia di Trasparenza indicati nel Piano della Prevenzione della Corruzione e della Trasparenza </a:t>
                      </a:r>
                      <a:r>
                        <a:rPr lang="it-IT" sz="1600" b="1">
                          <a:effectLst/>
                          <a:latin typeface="Times New Roman"/>
                          <a:ea typeface="Calibri"/>
                          <a:cs typeface="Times New Roman"/>
                        </a:rPr>
                        <a:t>(peso 100%)</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Riscontrabile dalle fonti indicate per ogni indicatore nel PPCT</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=100% di quanto indicato negli indicatori riportati nel PPCT rispetto alla data del 30 Giugno</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=100% di quanto indicato negli indicatori riportati nel PPCT rispetto alla data del 31 Dicembre</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228656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26</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6840345"/>
              </p:ext>
            </p:extLst>
          </p:nvPr>
        </p:nvGraphicFramePr>
        <p:xfrm>
          <a:off x="48398" y="146719"/>
          <a:ext cx="9064748" cy="6594650"/>
        </p:xfrm>
        <a:graphic>
          <a:graphicData uri="http://schemas.openxmlformats.org/drawingml/2006/table">
            <a:tbl>
              <a:tblPr firstRow="1" bandRow="1">
                <a:tableStyleId>{5C22544A-7EE6-4342-B048-85BDC9FD1C3A}</a:tableStyleId>
              </a:tblPr>
              <a:tblGrid>
                <a:gridCol w="3371474"/>
                <a:gridCol w="1296144"/>
                <a:gridCol w="2130943"/>
                <a:gridCol w="2266187"/>
              </a:tblGrid>
              <a:tr h="253674">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1268369">
                <a:tc>
                  <a:txBody>
                    <a:bodyPr/>
                    <a:lstStyle/>
                    <a:p>
                      <a:pPr algn="ctr">
                        <a:lnSpc>
                          <a:spcPct val="115000"/>
                        </a:lnSpc>
                        <a:spcAft>
                          <a:spcPts val="600"/>
                        </a:spcAft>
                        <a:tabLst>
                          <a:tab pos="182245" algn="l"/>
                        </a:tabLst>
                      </a:pPr>
                      <a:r>
                        <a:rPr lang="it-IT" sz="1400">
                          <a:effectLst/>
                          <a:latin typeface="Times New Roman"/>
                          <a:ea typeface="Calibri"/>
                          <a:cs typeface="Times New Roman"/>
                        </a:rPr>
                        <a:t>I.2.1.1 Numero di Circolari/Istruzioni operative/Manuali operativi adottati dalle Funzioni coinvolte (</a:t>
                      </a:r>
                      <a:r>
                        <a:rPr lang="it-IT" sz="1400" b="1" u="sng">
                          <a:effectLst/>
                          <a:latin typeface="Times New Roman"/>
                          <a:ea typeface="Calibri"/>
                          <a:cs typeface="Times New Roman"/>
                        </a:rPr>
                        <a:t>Peso 30%</a:t>
                      </a:r>
                      <a:r>
                        <a:rPr lang="it-IT"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i="1">
                          <a:effectLst/>
                          <a:latin typeface="Times New Roman"/>
                          <a:ea typeface="Calibri"/>
                          <a:cs typeface="Times New Roman"/>
                        </a:rPr>
                        <a:t>Riscontrabili dal Registro dei Decreti, dal Protocollo dell’Ente</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&gt;=3</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&gt;=6</a:t>
                      </a:r>
                      <a:endParaRPr lang="en-US" sz="1400">
                        <a:effectLst/>
                        <a:latin typeface="Calibri"/>
                        <a:ea typeface="Calibri"/>
                        <a:cs typeface="Times New Roman"/>
                      </a:endParaRPr>
                    </a:p>
                  </a:txBody>
                  <a:tcPr marL="68580" marR="68580" marT="0" marB="0" anchor="ctr"/>
                </a:tc>
              </a:tr>
              <a:tr h="1268369">
                <a:tc>
                  <a:txBody>
                    <a:bodyPr/>
                    <a:lstStyle/>
                    <a:p>
                      <a:pPr algn="ctr">
                        <a:lnSpc>
                          <a:spcPct val="115000"/>
                        </a:lnSpc>
                        <a:spcAft>
                          <a:spcPts val="600"/>
                        </a:spcAft>
                        <a:tabLst>
                          <a:tab pos="182245" algn="l"/>
                        </a:tabLst>
                      </a:pPr>
                      <a:r>
                        <a:rPr lang="it-IT" sz="1400">
                          <a:effectLst/>
                          <a:latin typeface="Times New Roman"/>
                          <a:ea typeface="Calibri"/>
                          <a:cs typeface="Times New Roman"/>
                        </a:rPr>
                        <a:t>I.2.1.2 Numero di nullaosta al pagamento rilasciati per i Decreti relativi ai fondi FEAGA e FEASR </a:t>
                      </a:r>
                      <a:r>
                        <a:rPr lang="it-IT" sz="1400" b="1">
                          <a:effectLst/>
                          <a:latin typeface="Times New Roman"/>
                          <a:ea typeface="Calibri"/>
                          <a:cs typeface="Times New Roman"/>
                        </a:rPr>
                        <a:t>(Peso 25%);</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Riscontrabili dall’archivio dell’Ufficio Contenzioso Comunitario</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&gt;=7</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&gt;=14</a:t>
                      </a:r>
                      <a:endParaRPr lang="en-US" sz="1400">
                        <a:effectLst/>
                        <a:latin typeface="Calibri"/>
                        <a:ea typeface="Calibri"/>
                        <a:cs typeface="Times New Roman"/>
                      </a:endParaRPr>
                    </a:p>
                  </a:txBody>
                  <a:tcPr marL="68580" marR="68580" marT="0" marB="0" anchor="ctr"/>
                </a:tc>
              </a:tr>
              <a:tr h="1997869">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I.2.1.3 Percentuale di polizze svincolate dalla Funzione Esecuzione Pagamenti (</a:t>
                      </a:r>
                      <a:r>
                        <a:rPr lang="it-IT" sz="1400" i="1" dirty="0">
                          <a:effectLst/>
                          <a:latin typeface="Times New Roman"/>
                          <a:ea typeface="Calibri"/>
                          <a:cs typeface="Times New Roman"/>
                        </a:rPr>
                        <a:t>Riscontrabile dal sistema SIAN)</a:t>
                      </a:r>
                      <a:r>
                        <a:rPr lang="it-IT" sz="1400" dirty="0">
                          <a:effectLst/>
                          <a:latin typeface="Times New Roman"/>
                          <a:ea typeface="Calibri"/>
                          <a:cs typeface="Times New Roman"/>
                        </a:rPr>
                        <a:t>)(</a:t>
                      </a:r>
                      <a:r>
                        <a:rPr lang="it-IT" sz="1400" b="1" u="sng" dirty="0">
                          <a:effectLst/>
                          <a:latin typeface="Times New Roman"/>
                          <a:ea typeface="Calibri"/>
                          <a:cs typeface="Times New Roman"/>
                        </a:rPr>
                        <a:t>Peso 25%</a:t>
                      </a:r>
                      <a:r>
                        <a:rPr lang="it-IT"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i="1" dirty="0">
                          <a:effectLst/>
                          <a:latin typeface="Times New Roman"/>
                          <a:ea typeface="Calibri"/>
                          <a:cs typeface="Times New Roman"/>
                        </a:rPr>
                        <a:t>Riscontrabile dal sistema SIAN</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a:effectLst/>
                          <a:latin typeface="Times New Roman"/>
                          <a:ea typeface="Calibri"/>
                          <a:cs typeface="Times New Roman"/>
                        </a:rPr>
                        <a:t>≥ 80%</a:t>
                      </a:r>
                      <a:r>
                        <a:rPr lang="it-IT" sz="1400" i="1" dirty="0">
                          <a:effectLst/>
                          <a:latin typeface="Times New Roman"/>
                          <a:ea typeface="Calibri"/>
                          <a:cs typeface="Times New Roman"/>
                        </a:rPr>
                        <a:t> </a:t>
                      </a:r>
                      <a:r>
                        <a:rPr lang="it-IT" sz="1400" dirty="0">
                          <a:effectLst/>
                          <a:latin typeface="Times New Roman"/>
                          <a:ea typeface="Calibri"/>
                          <a:cs typeface="Times New Roman"/>
                        </a:rPr>
                        <a:t>in relazione alle determinazioni di autorizzazione allo svincolo elaborate dalla Funzione Autorizzazione Pagamenti rispetto al 30 Giugno</a:t>
                      </a:r>
                      <a:endParaRPr lang="en-US" sz="14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smtClean="0">
                          <a:effectLst/>
                          <a:latin typeface="Times New Roman"/>
                          <a:ea typeface="Calibri"/>
                          <a:cs typeface="Times New Roman"/>
                        </a:rPr>
                        <a:t>≥ 80%</a:t>
                      </a:r>
                      <a:r>
                        <a:rPr lang="it-IT" sz="1400" i="1" dirty="0" smtClean="0">
                          <a:effectLst/>
                          <a:latin typeface="Times New Roman"/>
                          <a:ea typeface="Calibri"/>
                          <a:cs typeface="Times New Roman"/>
                        </a:rPr>
                        <a:t> </a:t>
                      </a:r>
                      <a:r>
                        <a:rPr lang="it-IT" sz="1400" dirty="0" smtClean="0">
                          <a:effectLst/>
                          <a:latin typeface="Times New Roman"/>
                          <a:ea typeface="Calibri"/>
                          <a:cs typeface="Times New Roman"/>
                        </a:rPr>
                        <a:t>in relazione alle determinazioni di autorizzazione allo svincolo elaborate dalla Funzione Autorizzazione Pagamenti  </a:t>
                      </a:r>
                      <a:r>
                        <a:rPr lang="it-IT" sz="1400" dirty="0">
                          <a:effectLst/>
                          <a:latin typeface="Times New Roman"/>
                          <a:ea typeface="Calibri"/>
                          <a:cs typeface="Times New Roman"/>
                        </a:rPr>
                        <a:t>rispetto al 31 Dicembre</a:t>
                      </a:r>
                      <a:endParaRPr lang="en-US" sz="1400" dirty="0">
                        <a:effectLst/>
                        <a:latin typeface="Calibri"/>
                        <a:ea typeface="Calibri"/>
                        <a:cs typeface="Times New Roman"/>
                      </a:endParaRPr>
                    </a:p>
                  </a:txBody>
                  <a:tcPr marL="68580" marR="68580" marT="0" marB="0" anchor="ctr"/>
                </a:tc>
              </a:tr>
              <a:tr h="1806369">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I.2.1.4 Percentuale di pagamenti riaccreditati ai fondi di pertinenza rispetto al totale dei pagamenti non andati a buon fine e rientrati sul conto transitorio (</a:t>
                      </a:r>
                      <a:r>
                        <a:rPr lang="it-IT" sz="1400" b="1" u="sng" dirty="0">
                          <a:effectLst/>
                          <a:latin typeface="Times New Roman"/>
                          <a:ea typeface="Calibri"/>
                          <a:cs typeface="Times New Roman"/>
                        </a:rPr>
                        <a:t>Peso 20%</a:t>
                      </a:r>
                      <a:r>
                        <a:rPr lang="it-IT"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Riscontrabile dal Sistema SIAN</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 80%</a:t>
                      </a:r>
                      <a:r>
                        <a:rPr lang="it-IT" sz="1400" i="1">
                          <a:effectLst/>
                          <a:latin typeface="Times New Roman"/>
                          <a:ea typeface="Calibri"/>
                          <a:cs typeface="Times New Roman"/>
                        </a:rPr>
                        <a:t> rispetto alla scadenza del 30 Giugno</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dirty="0">
                          <a:effectLst/>
                          <a:latin typeface="Times New Roman"/>
                          <a:ea typeface="Calibri"/>
                          <a:cs typeface="Times New Roman"/>
                        </a:rPr>
                        <a:t>≥ 80% rispetto alla scadenza del 31 Dicembre</a:t>
                      </a:r>
                      <a:endParaRPr lang="en-US"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694195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27</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21428301"/>
              </p:ext>
            </p:extLst>
          </p:nvPr>
        </p:nvGraphicFramePr>
        <p:xfrm>
          <a:off x="48398" y="44624"/>
          <a:ext cx="9064748" cy="6741367"/>
        </p:xfrm>
        <a:graphic>
          <a:graphicData uri="http://schemas.openxmlformats.org/drawingml/2006/table">
            <a:tbl>
              <a:tblPr firstRow="1" bandRow="1">
                <a:tableStyleId>{5C22544A-7EE6-4342-B048-85BDC9FD1C3A}</a:tableStyleId>
              </a:tblPr>
              <a:tblGrid>
                <a:gridCol w="3371474"/>
                <a:gridCol w="1296144"/>
                <a:gridCol w="2130943"/>
                <a:gridCol w="2266187"/>
              </a:tblGrid>
              <a:tr h="257863">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1547181">
                <a:tc>
                  <a:txBody>
                    <a:bodyPr/>
                    <a:lstStyle/>
                    <a:p>
                      <a:pPr algn="ctr">
                        <a:lnSpc>
                          <a:spcPct val="115000"/>
                        </a:lnSpc>
                        <a:spcAft>
                          <a:spcPts val="600"/>
                        </a:spcAft>
                        <a:tabLst>
                          <a:tab pos="182245" algn="l"/>
                        </a:tabLst>
                      </a:pPr>
                      <a:r>
                        <a:rPr lang="it-IT" sz="1400">
                          <a:effectLst/>
                          <a:latin typeface="Times New Roman"/>
                          <a:ea typeface="Calibri"/>
                          <a:cs typeface="Times New Roman"/>
                        </a:rPr>
                        <a:t>I.2.2.1 Percentuale di pagamenti complessivi autorizzati rispetto alle domande presentate per il Fondo FEAGA ed agli elenchi trasmessi dal Dipartimento Agricoltura della Regione Calabria per il Fondo FEASR (</a:t>
                      </a:r>
                      <a:r>
                        <a:rPr lang="it-IT" sz="1400" b="1" u="sng">
                          <a:effectLst/>
                          <a:latin typeface="Times New Roman"/>
                          <a:ea typeface="Calibri"/>
                          <a:cs typeface="Times New Roman"/>
                        </a:rPr>
                        <a:t>Peso 25%</a:t>
                      </a:r>
                      <a:r>
                        <a:rPr lang="it-IT"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i="1">
                          <a:effectLst/>
                          <a:latin typeface="Times New Roman"/>
                          <a:ea typeface="Calibri"/>
                          <a:cs typeface="Times New Roman"/>
                        </a:rPr>
                        <a:t>Riscontrabile a sistema SIAN</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a:t>
                      </a:r>
                      <a:r>
                        <a:rPr lang="it-IT" sz="1400" i="1">
                          <a:effectLst/>
                          <a:latin typeface="Times New Roman"/>
                          <a:ea typeface="Calibri"/>
                          <a:cs typeface="Times New Roman"/>
                        </a:rPr>
                        <a:t>rispetto alla scadenza del 30 Giugno</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rispetto alla scadenza del 31 Dicembre</a:t>
                      </a:r>
                      <a:endParaRPr lang="en-US" sz="1400">
                        <a:effectLst/>
                        <a:latin typeface="Calibri"/>
                        <a:ea typeface="Calibri"/>
                        <a:cs typeface="Times New Roman"/>
                      </a:endParaRPr>
                    </a:p>
                  </a:txBody>
                  <a:tcPr marL="68580" marR="68580" marT="0" marB="0" anchor="ctr"/>
                </a:tc>
              </a:tr>
              <a:tr h="1219859">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I.2.2.2 Percentuale di pagamenti complessivi trasmessi in banca rispetto a quelli autorizzati per il Fondo FEAGA e FEASR (</a:t>
                      </a:r>
                      <a:r>
                        <a:rPr lang="it-IT" sz="1400" b="1" u="sng" dirty="0">
                          <a:effectLst/>
                          <a:latin typeface="Times New Roman"/>
                          <a:ea typeface="Calibri"/>
                          <a:cs typeface="Times New Roman"/>
                        </a:rPr>
                        <a:t>Peso 25%</a:t>
                      </a:r>
                      <a:r>
                        <a:rPr lang="it-IT" sz="1400" dirty="0">
                          <a:effectLst/>
                          <a:latin typeface="Times New Roman"/>
                          <a:ea typeface="Calibri"/>
                          <a:cs typeface="Times New Roman"/>
                        </a:rPr>
                        <a:t>)</a:t>
                      </a:r>
                      <a:r>
                        <a:rPr lang="it-IT" sz="1400" b="1" u="sng"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Riscontrabile a sistema SIAN</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a:t>
                      </a:r>
                      <a:r>
                        <a:rPr lang="it-IT" sz="1400" i="1">
                          <a:effectLst/>
                          <a:latin typeface="Times New Roman"/>
                          <a:ea typeface="Calibri"/>
                          <a:cs typeface="Times New Roman"/>
                        </a:rPr>
                        <a:t>rispetto alla scadenza del 30 Giugno</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rispetto alla scadenza del 31 Dicembre</a:t>
                      </a:r>
                      <a:endParaRPr lang="en-US" sz="1400">
                        <a:effectLst/>
                        <a:latin typeface="Calibri"/>
                        <a:ea typeface="Calibri"/>
                        <a:cs typeface="Times New Roman"/>
                      </a:endParaRPr>
                    </a:p>
                  </a:txBody>
                  <a:tcPr marL="68580" marR="68580" marT="0" marB="0" anchor="ctr"/>
                </a:tc>
              </a:tr>
              <a:tr h="1951773">
                <a:tc>
                  <a:txBody>
                    <a:bodyPr/>
                    <a:lstStyle/>
                    <a:p>
                      <a:pPr algn="ctr">
                        <a:lnSpc>
                          <a:spcPct val="115000"/>
                        </a:lnSpc>
                        <a:spcAft>
                          <a:spcPts val="600"/>
                        </a:spcAft>
                        <a:tabLst>
                          <a:tab pos="182245" algn="l"/>
                        </a:tabLst>
                      </a:pPr>
                      <a:r>
                        <a:rPr lang="it-IT" sz="1400" dirty="0">
                          <a:effectLst/>
                          <a:latin typeface="Times New Roman"/>
                          <a:ea typeface="Calibri"/>
                          <a:cs typeface="Times New Roman"/>
                        </a:rPr>
                        <a:t>I.2.2.3 Percentuale di pagamenti contabilizzati correttamente entro l’esercizio finanziario rispetto a quelli eseguiti per i fondi FEAGA e FEASR nello stesso periodo (</a:t>
                      </a:r>
                      <a:r>
                        <a:rPr lang="it-IT" sz="1400" b="1" u="sng" dirty="0">
                          <a:effectLst/>
                          <a:latin typeface="Times New Roman"/>
                          <a:ea typeface="Calibri"/>
                          <a:cs typeface="Times New Roman"/>
                        </a:rPr>
                        <a:t>Peso 25%</a:t>
                      </a:r>
                      <a:r>
                        <a:rPr lang="it-IT" sz="1400" dirty="0">
                          <a:effectLst/>
                          <a:latin typeface="Times New Roman"/>
                          <a:ea typeface="Calibri"/>
                          <a:cs typeface="Times New Roman"/>
                        </a:rPr>
                        <a:t>);</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400">
                          <a:effectLst/>
                          <a:latin typeface="Times New Roman"/>
                          <a:ea typeface="Calibri"/>
                          <a:cs typeface="Times New Roman"/>
                        </a:rPr>
                        <a:t>Riscontrabile dal sistema SIAN</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a:t>
                      </a:r>
                      <a:r>
                        <a:rPr lang="it-IT" sz="1400" i="1">
                          <a:effectLst/>
                          <a:latin typeface="Times New Roman"/>
                          <a:ea typeface="Calibri"/>
                          <a:cs typeface="Times New Roman"/>
                        </a:rPr>
                        <a:t>rispetto alla scadenza del 30 Giugno</a:t>
                      </a:r>
                      <a:endParaRPr lang="en-US" sz="14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400">
                          <a:effectLst/>
                          <a:latin typeface="Times New Roman"/>
                          <a:ea typeface="Calibri"/>
                          <a:cs typeface="Times New Roman"/>
                        </a:rPr>
                        <a:t>&gt;= 80% rispetto alla scadenza del 31 Dicembre</a:t>
                      </a:r>
                      <a:endParaRPr lang="en-US" sz="1400">
                        <a:effectLst/>
                        <a:latin typeface="Calibri"/>
                        <a:ea typeface="Calibri"/>
                        <a:cs typeface="Times New Roman"/>
                      </a:endParaRPr>
                    </a:p>
                  </a:txBody>
                  <a:tcPr marL="68580" marR="68580" marT="0" marB="0" anchor="ctr"/>
                </a:tc>
              </a:tr>
              <a:tr h="1764691">
                <a:tc>
                  <a:txBody>
                    <a:bodyPr/>
                    <a:lstStyle/>
                    <a:p>
                      <a:pPr algn="ctr">
                        <a:lnSpc>
                          <a:spcPct val="115000"/>
                        </a:lnSpc>
                        <a:spcAft>
                          <a:spcPts val="1000"/>
                        </a:spcAft>
                      </a:pPr>
                      <a:r>
                        <a:rPr lang="it-IT" sz="1400">
                          <a:effectLst/>
                          <a:latin typeface="Times New Roman"/>
                          <a:ea typeface="Calibri"/>
                          <a:cs typeface="Times New Roman"/>
                        </a:rPr>
                        <a:t>I.2.2.4 Percentuale di debiti iscritti nel registro debitori rispetto a quelli sorti nello stesso periodo, ricavabili da Decreti di revoca della Regione Calabria o da atti di delibazione dell’Ufficio Contenzioso Comunitario (</a:t>
                      </a:r>
                      <a:r>
                        <a:rPr lang="it-IT" sz="1400" b="1" u="sng">
                          <a:effectLst/>
                          <a:latin typeface="Times New Roman"/>
                          <a:ea typeface="Calibri"/>
                          <a:cs typeface="Times New Roman"/>
                        </a:rPr>
                        <a:t>Peso 25%</a:t>
                      </a:r>
                      <a:r>
                        <a:rPr lang="it-IT" sz="1400">
                          <a:effectLst/>
                          <a:latin typeface="Times New Roman"/>
                          <a:ea typeface="Calibri"/>
                          <a:cs typeface="Times New Roman"/>
                        </a:rPr>
                        <a:t>);</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a:effectLst/>
                          <a:latin typeface="Times New Roman"/>
                          <a:ea typeface="Calibri"/>
                          <a:cs typeface="Times New Roman"/>
                        </a:rPr>
                        <a:t>Riscontrabili dal sistema SIAN e dal protocollo ARCEA</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a:effectLst/>
                          <a:latin typeface="Times New Roman"/>
                          <a:ea typeface="Calibri"/>
                          <a:cs typeface="Times New Roman"/>
                        </a:rPr>
                        <a:t>&gt;= 80% </a:t>
                      </a:r>
                      <a:r>
                        <a:rPr lang="it-IT" sz="1400" i="1">
                          <a:effectLst/>
                          <a:latin typeface="Times New Roman"/>
                          <a:ea typeface="Calibri"/>
                          <a:cs typeface="Times New Roman"/>
                        </a:rPr>
                        <a:t>rispetto alla scadenza del 30 Giugno</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dirty="0">
                          <a:effectLst/>
                          <a:latin typeface="Times New Roman"/>
                          <a:ea typeface="Calibri"/>
                          <a:cs typeface="Times New Roman"/>
                        </a:rPr>
                        <a:t>&gt;= 80% rispetto alla scadenza del 31 Dicembre</a:t>
                      </a:r>
                      <a:endParaRPr lang="en-US"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132993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28</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085941642"/>
              </p:ext>
            </p:extLst>
          </p:nvPr>
        </p:nvGraphicFramePr>
        <p:xfrm>
          <a:off x="48398" y="44624"/>
          <a:ext cx="9064748" cy="5184576"/>
        </p:xfrm>
        <a:graphic>
          <a:graphicData uri="http://schemas.openxmlformats.org/drawingml/2006/table">
            <a:tbl>
              <a:tblPr firstRow="1" bandRow="1">
                <a:tableStyleId>{5C22544A-7EE6-4342-B048-85BDC9FD1C3A}</a:tableStyleId>
              </a:tblPr>
              <a:tblGrid>
                <a:gridCol w="3371474"/>
                <a:gridCol w="1296144"/>
                <a:gridCol w="2130943"/>
                <a:gridCol w="2266187"/>
              </a:tblGrid>
              <a:tr h="388565">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2957846">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I.2.2.1 Percentuale di pagamenti complessivi autorizzati rispetto alle domande presentate per il Fondo FEAGA ed agli elenchi trasmessi dal Dipartimento Agricoltura della Regione Calabria per il Fondo FEASR (</a:t>
                      </a:r>
                      <a:r>
                        <a:rPr lang="it-IT" sz="1600" b="1" u="sng" dirty="0">
                          <a:effectLst/>
                          <a:latin typeface="Times New Roman"/>
                          <a:ea typeface="Calibri"/>
                          <a:cs typeface="Times New Roman"/>
                        </a:rPr>
                        <a:t>Peso 25%</a:t>
                      </a:r>
                      <a:r>
                        <a:rPr lang="it-IT" sz="1600" dirty="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a:effectLst/>
                          <a:latin typeface="Times New Roman"/>
                          <a:ea typeface="Calibri"/>
                          <a:cs typeface="Times New Roman"/>
                        </a:rPr>
                        <a:t>Riscontrabile a sistema SIAN</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&gt;= 80% </a:t>
                      </a:r>
                      <a:r>
                        <a:rPr lang="it-IT" sz="1600" i="1">
                          <a:effectLst/>
                          <a:latin typeface="Times New Roman"/>
                          <a:ea typeface="Calibri"/>
                          <a:cs typeface="Times New Roman"/>
                        </a:rPr>
                        <a:t>rispetto alla scadenza del 30 Giugno</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&gt;= 80% rispetto alla scadenza del 31 Dicembre</a:t>
                      </a:r>
                      <a:endParaRPr lang="en-US" sz="1600">
                        <a:effectLst/>
                        <a:latin typeface="Calibri"/>
                        <a:ea typeface="Calibri"/>
                        <a:cs typeface="Times New Roman"/>
                      </a:endParaRPr>
                    </a:p>
                  </a:txBody>
                  <a:tcPr marL="68580" marR="68580" marT="0" marB="0" anchor="ctr"/>
                </a:tc>
              </a:tr>
              <a:tr h="1838165">
                <a:tc>
                  <a:txBody>
                    <a:bodyPr/>
                    <a:lstStyle/>
                    <a:p>
                      <a:pPr algn="ctr">
                        <a:lnSpc>
                          <a:spcPct val="115000"/>
                        </a:lnSpc>
                        <a:spcAft>
                          <a:spcPts val="600"/>
                        </a:spcAft>
                        <a:tabLst>
                          <a:tab pos="182245" algn="l"/>
                        </a:tabLst>
                      </a:pPr>
                      <a:r>
                        <a:rPr lang="it-IT" sz="1600">
                          <a:effectLst/>
                          <a:latin typeface="Times New Roman"/>
                          <a:ea typeface="Calibri"/>
                          <a:cs typeface="Times New Roman"/>
                        </a:rPr>
                        <a:t>I.2.2.2 Percentuale di pagamenti complessivi trasmessi in banca rispetto a quelli autorizzati per il Fondo FEAGA e FEASR (</a:t>
                      </a:r>
                      <a:r>
                        <a:rPr lang="it-IT" sz="1600" b="1" u="sng">
                          <a:effectLst/>
                          <a:latin typeface="Times New Roman"/>
                          <a:ea typeface="Calibri"/>
                          <a:cs typeface="Times New Roman"/>
                        </a:rPr>
                        <a:t>Peso 25%</a:t>
                      </a:r>
                      <a:r>
                        <a:rPr lang="it-IT" sz="1600">
                          <a:effectLst/>
                          <a:latin typeface="Times New Roman"/>
                          <a:ea typeface="Calibri"/>
                          <a:cs typeface="Times New Roman"/>
                        </a:rPr>
                        <a:t>)</a:t>
                      </a:r>
                      <a:r>
                        <a:rPr lang="it-IT" sz="1600" b="1" u="sng">
                          <a:effectLst/>
                          <a:latin typeface="Times New Roman"/>
                          <a:ea typeface="Calibri"/>
                          <a:cs typeface="Times New Roman"/>
                        </a:rPr>
                        <a:t>;</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Riscontrabile a sistema SIAN</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&gt;= 80% </a:t>
                      </a:r>
                      <a:r>
                        <a:rPr lang="it-IT" sz="1600" i="1">
                          <a:effectLst/>
                          <a:latin typeface="Times New Roman"/>
                          <a:ea typeface="Calibri"/>
                          <a:cs typeface="Times New Roman"/>
                        </a:rPr>
                        <a:t>rispetto alla scadenza del 30 Giugno</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&gt;= rispetto alla scadenza del 31 Dicembre</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11924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29</a:t>
            </a:fld>
            <a:endParaRPr lang="it-IT"/>
          </a:p>
        </p:txBody>
      </p:sp>
      <p:pic>
        <p:nvPicPr>
          <p:cNvPr id="8" name="Immagine 7"/>
          <p:cNvPicPr>
            <a:picLocks noChangeAspect="1"/>
          </p:cNvPicPr>
          <p:nvPr/>
        </p:nvPicPr>
        <p:blipFill rotWithShape="1">
          <a:blip r:embed="rId2"/>
          <a:srcRect t="967" b="2553"/>
          <a:stretch/>
        </p:blipFill>
        <p:spPr>
          <a:xfrm>
            <a:off x="1619672" y="-4555"/>
            <a:ext cx="6408711" cy="6817931"/>
          </a:xfrm>
          <a:prstGeom prst="rect">
            <a:avLst/>
          </a:prstGeom>
        </p:spPr>
      </p:pic>
    </p:spTree>
    <p:extLst>
      <p:ext uri="{BB962C8B-B14F-4D97-AF65-F5344CB8AC3E}">
        <p14:creationId xmlns:p14="http://schemas.microsoft.com/office/powerpoint/2010/main" val="14526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830119657"/>
              </p:ext>
            </p:extLst>
          </p:nvPr>
        </p:nvGraphicFramePr>
        <p:xfrm>
          <a:off x="107504" y="908025"/>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1115616" y="116632"/>
            <a:ext cx="7200800" cy="1077218"/>
          </a:xfrm>
          <a:prstGeom prst="rect">
            <a:avLst/>
          </a:prstGeom>
        </p:spPr>
        <p:txBody>
          <a:bodyPr wrap="square">
            <a:spAutoFit/>
          </a:bodyPr>
          <a:lstStyle/>
          <a:p>
            <a:pPr lvl="0" algn="ctr"/>
            <a:r>
              <a:rPr lang="it-IT" sz="3200" dirty="0">
                <a:solidFill>
                  <a:srgbClr val="1F497D"/>
                </a:solidFill>
              </a:rPr>
              <a:t>Il Piano della Performance </a:t>
            </a:r>
            <a:br>
              <a:rPr lang="it-IT" sz="3200" dirty="0">
                <a:solidFill>
                  <a:srgbClr val="1F497D"/>
                </a:solidFill>
              </a:rPr>
            </a:br>
            <a:endParaRPr lang="it-IT" sz="3200" dirty="0">
              <a:solidFill>
                <a:srgbClr val="1F497D"/>
              </a:solidFill>
            </a:endParaRPr>
          </a:p>
        </p:txBody>
      </p:sp>
    </p:spTree>
    <p:extLst>
      <p:ext uri="{BB962C8B-B14F-4D97-AF65-F5344CB8AC3E}">
        <p14:creationId xmlns:p14="http://schemas.microsoft.com/office/powerpoint/2010/main" val="14449716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p:cNvGraphicFramePr>
            <a:graphicFrameLocks noGrp="1"/>
          </p:cNvGraphicFramePr>
          <p:nvPr>
            <p:ph idx="1"/>
            <p:extLst>
              <p:ext uri="{D42A27DB-BD31-4B8C-83A1-F6EECF244321}">
                <p14:modId xmlns:p14="http://schemas.microsoft.com/office/powerpoint/2010/main" val="3518931784"/>
              </p:ext>
            </p:extLst>
          </p:nvPr>
        </p:nvGraphicFramePr>
        <p:xfrm>
          <a:off x="179512" y="836712"/>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contenuto 6"/>
          <p:cNvSpPr>
            <a:spLocks noGrp="1"/>
          </p:cNvSpPr>
          <p:nvPr>
            <p:ph idx="21"/>
          </p:nvPr>
        </p:nvSpPr>
        <p:spPr/>
        <p:txBody>
          <a:bodyPr/>
          <a:lstStyle/>
          <a:p>
            <a:pPr marL="0" lvl="0" indent="0" algn="ctr">
              <a:buNone/>
            </a:pPr>
            <a:r>
              <a:rPr lang="it-IT" sz="2400" b="1" dirty="0">
                <a:solidFill>
                  <a:srgbClr val="1F497D"/>
                </a:solidFill>
              </a:rPr>
              <a:t>Fasi, soggetti e tempi del processo di redazione del Piano</a:t>
            </a:r>
            <a:endParaRPr lang="en-US" sz="2400"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30/01/17</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30</a:t>
            </a:fld>
            <a:endParaRPr lang="it-IT"/>
          </a:p>
        </p:txBody>
      </p:sp>
    </p:spTree>
    <p:extLst>
      <p:ext uri="{BB962C8B-B14F-4D97-AF65-F5344CB8AC3E}">
        <p14:creationId xmlns:p14="http://schemas.microsoft.com/office/powerpoint/2010/main" val="17109634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322866895"/>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xfrm>
            <a:off x="88445" y="44624"/>
            <a:ext cx="8948051" cy="740627"/>
          </a:xfrm>
        </p:spPr>
        <p:txBody>
          <a:bodyPr/>
          <a:lstStyle/>
          <a:p>
            <a:pPr marL="0" indent="0" algn="ctr">
              <a:buNone/>
            </a:pPr>
            <a:r>
              <a:rPr lang="it-IT" b="1" dirty="0" smtClean="0">
                <a:solidFill>
                  <a:srgbClr val="1F497D"/>
                </a:solidFill>
              </a:rPr>
              <a:t>Focus tematici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31</a:t>
            </a:fld>
            <a:endParaRPr lang="it-IT"/>
          </a:p>
        </p:txBody>
      </p:sp>
    </p:spTree>
    <p:extLst>
      <p:ext uri="{BB962C8B-B14F-4D97-AF65-F5344CB8AC3E}">
        <p14:creationId xmlns:p14="http://schemas.microsoft.com/office/powerpoint/2010/main" val="2965241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659638093"/>
              </p:ext>
            </p:extLst>
          </p:nvPr>
        </p:nvGraphicFramePr>
        <p:xfrm>
          <a:off x="107504" y="1268760"/>
          <a:ext cx="8856985" cy="3425792"/>
        </p:xfrm>
        <a:graphic>
          <a:graphicData uri="http://schemas.openxmlformats.org/drawingml/2006/table">
            <a:tbl>
              <a:tblPr firstRow="1">
                <a:tableStyleId>{5940675A-B579-460E-94D1-54222C63F5DA}</a:tableStyleId>
              </a:tblPr>
              <a:tblGrid>
                <a:gridCol w="720082"/>
                <a:gridCol w="936104"/>
                <a:gridCol w="864096"/>
                <a:gridCol w="864096"/>
                <a:gridCol w="864096"/>
                <a:gridCol w="792088"/>
                <a:gridCol w="648072"/>
                <a:gridCol w="1101722"/>
                <a:gridCol w="1346550"/>
                <a:gridCol w="720079"/>
              </a:tblGrid>
              <a:tr h="1080120">
                <a:tc>
                  <a:txBody>
                    <a:bodyPr/>
                    <a:lstStyle/>
                    <a:p>
                      <a:pPr algn="ctr" fontAlgn="ct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b="1" u="none" strike="noStrike" dirty="0">
                          <a:effectLst/>
                        </a:rPr>
                        <a:t>N. aziende</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b="1" u="none" strike="noStrike" dirty="0">
                          <a:effectLst/>
                        </a:rPr>
                        <a:t>N. aziende richiedenti </a:t>
                      </a:r>
                      <a:r>
                        <a:rPr lang="it-IT" sz="1400" b="1" u="none" strike="noStrike" dirty="0" smtClean="0">
                          <a:effectLst/>
                        </a:rPr>
                        <a:t>aiuto</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b="1" u="none" strike="noStrike" dirty="0">
                          <a:effectLst/>
                        </a:rPr>
                        <a:t>di cui con importo richiesto sotto </a:t>
                      </a:r>
                      <a:r>
                        <a:rPr lang="it-IT" sz="1400" b="1" u="none" strike="noStrike" dirty="0" smtClean="0">
                          <a:effectLst/>
                        </a:rPr>
                        <a:t>soglia</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b="1" u="none" strike="noStrike" dirty="0">
                          <a:effectLst/>
                        </a:rPr>
                        <a:t>di cui ammissibili al </a:t>
                      </a:r>
                      <a:r>
                        <a:rPr lang="it-IT" sz="1400" b="1" u="none" strike="noStrike" dirty="0" smtClean="0">
                          <a:effectLst/>
                        </a:rPr>
                        <a:t>pagamento</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b="1" u="none" strike="noStrike" dirty="0">
                          <a:effectLst/>
                        </a:rPr>
                        <a:t>N. aziende pagate </a:t>
                      </a:r>
                      <a:endParaRPr lang="it-IT" sz="1400" b="1" u="none" strike="noStrike" dirty="0" smtClean="0">
                        <a:effectLst/>
                      </a:endParaRPr>
                    </a:p>
                  </a:txBody>
                  <a:tcPr marL="8077" marR="8077" marT="8077" marB="0" anchor="ctr"/>
                </a:tc>
                <a:tc>
                  <a:txBody>
                    <a:bodyPr/>
                    <a:lstStyle/>
                    <a:p>
                      <a:pPr algn="ctr" fontAlgn="ctr"/>
                      <a:r>
                        <a:rPr lang="it-IT" sz="1400" b="1" u="none" strike="noStrike" dirty="0">
                          <a:effectLst/>
                        </a:rPr>
                        <a:t>% aziende pagate    </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b="1" u="none" strike="noStrike" dirty="0">
                          <a:effectLst/>
                        </a:rPr>
                        <a:t>Importo </a:t>
                      </a:r>
                      <a:br>
                        <a:rPr lang="it-IT" sz="1400" b="1" u="none" strike="noStrike" dirty="0">
                          <a:effectLst/>
                        </a:rPr>
                      </a:br>
                      <a:r>
                        <a:rPr lang="it-IT" sz="1400" b="1" u="none" strike="noStrike" dirty="0">
                          <a:effectLst/>
                        </a:rPr>
                        <a:t>richiesto (*) </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b="1" u="none" strike="noStrike" dirty="0">
                          <a:effectLst/>
                        </a:rPr>
                        <a:t>Importo </a:t>
                      </a:r>
                      <a:br>
                        <a:rPr lang="it-IT" sz="1400" b="1" u="none" strike="noStrike" dirty="0">
                          <a:effectLst/>
                        </a:rPr>
                      </a:br>
                      <a:r>
                        <a:rPr lang="it-IT" sz="1400" b="1" u="none" strike="noStrike" dirty="0">
                          <a:effectLst/>
                        </a:rPr>
                        <a:t>pagato </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b="1" u="none" strike="noStrike" dirty="0">
                          <a:effectLst/>
                        </a:rPr>
                        <a:t>% importo pagato </a:t>
                      </a:r>
                      <a:br>
                        <a:rPr lang="it-IT" sz="1400" b="1" u="none" strike="noStrike" dirty="0">
                          <a:effectLst/>
                        </a:rPr>
                      </a:br>
                      <a:endParaRPr lang="it-IT" sz="1400" b="1" i="0" u="none" strike="noStrike" dirty="0">
                        <a:solidFill>
                          <a:srgbClr val="660066"/>
                        </a:solidFill>
                        <a:effectLst/>
                        <a:latin typeface="Arial" panose="020B0604020202020204" pitchFamily="34" charset="0"/>
                      </a:endParaRPr>
                    </a:p>
                  </a:txBody>
                  <a:tcPr marL="8077" marR="8077" marT="8077" marB="0" anchor="ctr"/>
                </a:tc>
              </a:tr>
              <a:tr h="108012">
                <a:tc>
                  <a:txBody>
                    <a:bodyPr/>
                    <a:lstStyle/>
                    <a:p>
                      <a:pPr algn="ctr" fontAlgn="ct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(A)</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(B)</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u="none" strike="noStrike" dirty="0" smtClean="0">
                          <a:effectLst/>
                        </a:rPr>
                        <a:t>(C=A-B)</a:t>
                      </a:r>
                      <a:endParaRPr lang="it-IT" sz="1400" b="1" i="0" u="none" strike="noStrike" dirty="0" smtClean="0">
                        <a:solidFill>
                          <a:srgbClr val="660066"/>
                        </a:solidFill>
                        <a:effectLst/>
                        <a:latin typeface="Arial" panose="020B0604020202020204" pitchFamily="34" charset="0"/>
                      </a:endParaRPr>
                    </a:p>
                  </a:txBody>
                  <a:tcPr marL="8077" marR="8077" marT="807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u="none" strike="noStrike" dirty="0" smtClean="0">
                          <a:effectLst/>
                        </a:rPr>
                        <a:t>(D)</a:t>
                      </a:r>
                      <a:endParaRPr lang="it-IT" sz="1400" b="1" i="0" u="none" strike="noStrike" dirty="0" smtClean="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(D/C)</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(E)</a:t>
                      </a:r>
                      <a:endParaRPr lang="it-IT" sz="1400" b="1" i="0" u="none" strike="noStrike" dirty="0">
                        <a:solidFill>
                          <a:srgbClr val="660066"/>
                        </a:solidFill>
                        <a:effectLst/>
                        <a:latin typeface="Arial" panose="020B0604020202020204" pitchFamily="34" charset="0"/>
                      </a:endParaRPr>
                    </a:p>
                  </a:txBody>
                  <a:tcPr marL="8077" marR="8077" marT="807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u="none" strike="noStrike" dirty="0" smtClean="0">
                          <a:effectLst/>
                        </a:rPr>
                        <a:t>(</a:t>
                      </a:r>
                      <a:r>
                        <a:rPr lang="it-IT" sz="1400" u="none" strike="noStrike" dirty="0" err="1" smtClean="0">
                          <a:effectLst/>
                        </a:rPr>
                        <a:t>F</a:t>
                      </a:r>
                      <a:r>
                        <a:rPr lang="it-IT" sz="1400" u="none" strike="noStrike" dirty="0" smtClean="0">
                          <a:effectLst/>
                        </a:rPr>
                        <a:t>)</a:t>
                      </a:r>
                      <a:endParaRPr lang="it-IT" sz="1400" b="1" i="0" u="none" strike="noStrike" dirty="0" smtClean="0">
                        <a:solidFill>
                          <a:srgbClr val="660066"/>
                        </a:solidFill>
                        <a:effectLst/>
                        <a:latin typeface="Arial" panose="020B0604020202020204" pitchFamily="34" charset="0"/>
                      </a:endParaRPr>
                    </a:p>
                  </a:txBody>
                  <a:tcPr marL="8077" marR="8077" marT="807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u="none" strike="noStrike" dirty="0" smtClean="0">
                          <a:effectLst/>
                        </a:rPr>
                        <a:t>(</a:t>
                      </a:r>
                      <a:r>
                        <a:rPr lang="it-IT" sz="1400" u="none" strike="noStrike" dirty="0" err="1" smtClean="0">
                          <a:effectLst/>
                        </a:rPr>
                        <a:t>F</a:t>
                      </a:r>
                      <a:r>
                        <a:rPr lang="it-IT" sz="1400" u="none" strike="noStrike" dirty="0" smtClean="0">
                          <a:effectLst/>
                        </a:rPr>
                        <a:t>/E)</a:t>
                      </a:r>
                      <a:endParaRPr lang="it-IT" sz="1400" b="1" i="0" u="none" strike="noStrike" dirty="0" smtClean="0">
                        <a:solidFill>
                          <a:srgbClr val="660066"/>
                        </a:solidFill>
                        <a:effectLst/>
                        <a:latin typeface="Arial" panose="020B0604020202020204" pitchFamily="34" charset="0"/>
                      </a:endParaRPr>
                    </a:p>
                  </a:txBody>
                  <a:tcPr marL="8077" marR="8077" marT="8077" marB="0" anchor="ctr"/>
                </a:tc>
              </a:tr>
              <a:tr h="2124236">
                <a:tc>
                  <a:txBody>
                    <a:bodyPr/>
                    <a:lstStyle/>
                    <a:p>
                      <a:pPr algn="ctr" fontAlgn="ctr"/>
                      <a:r>
                        <a:rPr lang="it-IT" sz="1400" u="none" strike="noStrike" dirty="0">
                          <a:effectLst/>
                        </a:rPr>
                        <a:t>Totale</a:t>
                      </a:r>
                      <a:endParaRPr lang="it-IT" sz="1400" b="1" i="0" u="none" strike="noStrike" dirty="0">
                        <a:solidFill>
                          <a:srgbClr val="000000"/>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92.176 </a:t>
                      </a:r>
                      <a:endParaRPr lang="it-IT" sz="1400" b="1" i="0" u="none" strike="noStrike" dirty="0">
                        <a:solidFill>
                          <a:srgbClr val="000000"/>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91.068 </a:t>
                      </a:r>
                      <a:endParaRPr lang="it-IT" sz="1400" b="1" i="0" u="none" strike="noStrike" dirty="0">
                        <a:solidFill>
                          <a:srgbClr val="000000"/>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6.756 </a:t>
                      </a:r>
                      <a:endParaRPr lang="it-IT" sz="1400" b="1" i="0" u="none" strike="noStrike" dirty="0">
                        <a:solidFill>
                          <a:srgbClr val="000000"/>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84.312 </a:t>
                      </a:r>
                      <a:endParaRPr lang="it-IT" sz="1400" b="1" i="0" u="none" strike="noStrike" dirty="0">
                        <a:solidFill>
                          <a:srgbClr val="000000"/>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80.044 </a:t>
                      </a:r>
                      <a:endParaRPr lang="it-IT" sz="1400" b="1" i="0" u="none" strike="noStrike" dirty="0">
                        <a:solidFill>
                          <a:srgbClr val="000000"/>
                        </a:solidFill>
                        <a:effectLst/>
                        <a:latin typeface="Arial" panose="020B0604020202020204" pitchFamily="34" charset="0"/>
                      </a:endParaRPr>
                    </a:p>
                  </a:txBody>
                  <a:tcPr marL="8077" marR="8077" marT="8077" marB="0" anchor="ctr"/>
                </a:tc>
                <a:tc>
                  <a:txBody>
                    <a:bodyPr/>
                    <a:lstStyle/>
                    <a:p>
                      <a:pPr algn="ctr" fontAlgn="ctr"/>
                      <a:r>
                        <a:rPr lang="it-IT" sz="1400" u="none" strike="noStrike" dirty="0" smtClean="0">
                          <a:effectLst/>
                        </a:rPr>
                        <a:t>95 %</a:t>
                      </a:r>
                    </a:p>
                  </a:txBody>
                  <a:tcPr marL="8077" marR="8077" marT="8077" marB="0" anchor="ctr"/>
                </a:tc>
                <a:tc>
                  <a:txBody>
                    <a:bodyPr/>
                    <a:lstStyle/>
                    <a:p>
                      <a:pPr algn="ctr" fontAlgn="ctr"/>
                      <a:r>
                        <a:rPr lang="it-IT" sz="1400" u="none" strike="noStrike" dirty="0" smtClean="0">
                          <a:effectLst/>
                        </a:rPr>
                        <a:t>263.388.214 </a:t>
                      </a:r>
                      <a:endParaRPr lang="it-IT" sz="1400" b="1" i="0" u="none" strike="noStrike" dirty="0">
                        <a:solidFill>
                          <a:srgbClr val="000000"/>
                        </a:solidFill>
                        <a:effectLst/>
                        <a:latin typeface="Arial" panose="020B0604020202020204" pitchFamily="34" charset="0"/>
                      </a:endParaRPr>
                    </a:p>
                  </a:txBody>
                  <a:tcPr marL="8077" marR="8077" marT="8077" marB="0" anchor="ctr"/>
                </a:tc>
                <a:tc>
                  <a:txBody>
                    <a:bodyPr/>
                    <a:lstStyle/>
                    <a:p>
                      <a:pPr algn="ctr" fontAlgn="ctr"/>
                      <a:r>
                        <a:rPr lang="it-IT" sz="1400" u="none" strike="noStrike" kern="1200" dirty="0" smtClean="0">
                          <a:effectLst/>
                        </a:rPr>
                        <a:t>249.193.662,92 </a:t>
                      </a:r>
                      <a:endParaRPr lang="it-IT" sz="1400" b="1" u="none" strike="noStrike" kern="1200" dirty="0">
                        <a:solidFill>
                          <a:schemeClr val="dk1"/>
                        </a:solidFill>
                        <a:effectLst/>
                        <a:latin typeface="+mn-lt"/>
                        <a:ea typeface="+mn-ea"/>
                        <a:cs typeface="+mn-cs"/>
                      </a:endParaRPr>
                    </a:p>
                  </a:txBody>
                  <a:tcPr marL="8077" marR="8077" marT="8077" marB="0" anchor="ctr"/>
                </a:tc>
                <a:tc>
                  <a:txBody>
                    <a:bodyPr/>
                    <a:lstStyle/>
                    <a:p>
                      <a:pPr algn="ctr" fontAlgn="ctr"/>
                      <a:r>
                        <a:rPr lang="it-IT" sz="1400" u="none" strike="noStrike" kern="1200" dirty="0" smtClean="0">
                          <a:effectLst/>
                        </a:rPr>
                        <a:t>95 </a:t>
                      </a:r>
                      <a:r>
                        <a:rPr lang="it-IT" sz="1400" u="none" strike="noStrike" kern="1200" dirty="0">
                          <a:effectLst/>
                        </a:rPr>
                        <a:t>%</a:t>
                      </a:r>
                      <a:endParaRPr lang="it-IT" sz="1400" b="1" u="none" strike="noStrike" kern="1200" dirty="0">
                        <a:solidFill>
                          <a:schemeClr val="dk1"/>
                        </a:solidFill>
                        <a:effectLst/>
                        <a:latin typeface="+mn-lt"/>
                        <a:ea typeface="+mn-ea"/>
                        <a:cs typeface="+mn-cs"/>
                      </a:endParaRPr>
                    </a:p>
                  </a:txBody>
                  <a:tcPr marL="8077" marR="8077" marT="8077" marB="0" anchor="ctr"/>
                </a:tc>
              </a:tr>
            </a:tbl>
          </a:graphicData>
        </a:graphic>
      </p:graphicFrame>
      <p:sp>
        <p:nvSpPr>
          <p:cNvPr id="3" name="Segnaposto data 2"/>
          <p:cNvSpPr>
            <a:spLocks noGrp="1"/>
          </p:cNvSpPr>
          <p:nvPr>
            <p:ph type="dt" sz="half" idx="4294967295"/>
          </p:nvPr>
        </p:nvSpPr>
        <p:spPr>
          <a:xfrm>
            <a:off x="457200" y="6356350"/>
            <a:ext cx="2133600" cy="365125"/>
          </a:xfrm>
          <a:prstGeom prst="rect">
            <a:avLst/>
          </a:prstGeom>
        </p:spPr>
        <p:txBody>
          <a:bodyPr/>
          <a:lstStyle/>
          <a:p>
            <a:pPr>
              <a:defRPr/>
            </a:pPr>
            <a:fld id="{07C70D68-8BEF-4F34-8F7A-225B90205A18}" type="datetime1">
              <a:rPr lang="it-IT" smtClean="0"/>
              <a:pPr>
                <a:defRPr/>
              </a:pPr>
              <a:t>30/01/17</a:t>
            </a:fld>
            <a:endParaRPr lang="it-IT" dirty="0"/>
          </a:p>
        </p:txBody>
      </p:sp>
      <p:sp>
        <p:nvSpPr>
          <p:cNvPr id="5" name="Segnaposto contenuto 4"/>
          <p:cNvSpPr>
            <a:spLocks noGrp="1"/>
          </p:cNvSpPr>
          <p:nvPr>
            <p:ph idx="21"/>
          </p:nvPr>
        </p:nvSpPr>
        <p:spPr/>
        <p:txBody>
          <a:bodyPr/>
          <a:lstStyle/>
          <a:p>
            <a:pPr>
              <a:buNone/>
            </a:pPr>
            <a:r>
              <a:rPr lang="it-IT" sz="2800" b="1" dirty="0" smtClean="0">
                <a:solidFill>
                  <a:schemeClr val="tx2"/>
                </a:solidFill>
              </a:rPr>
              <a:t>Totale Pagamenti 2016 domanda unica -  campagna 2015</a:t>
            </a:r>
            <a:endParaRPr lang="it-IT" sz="2800" b="1" dirty="0">
              <a:solidFill>
                <a:schemeClr val="tx2"/>
              </a:solidFill>
            </a:endParaRPr>
          </a:p>
        </p:txBody>
      </p:sp>
    </p:spTree>
    <p:extLst>
      <p:ext uri="{BB962C8B-B14F-4D97-AF65-F5344CB8AC3E}">
        <p14:creationId xmlns:p14="http://schemas.microsoft.com/office/powerpoint/2010/main" val="39402451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
          <p:cNvSpPr>
            <a:spLocks noGrp="1"/>
          </p:cNvSpPr>
          <p:nvPr>
            <p:ph idx="1"/>
          </p:nvPr>
        </p:nvSpPr>
        <p:spPr>
          <a:xfrm>
            <a:off x="107504" y="116632"/>
            <a:ext cx="8856984" cy="639688"/>
          </a:xfrm>
        </p:spPr>
        <p:txBody>
          <a:bodyPr/>
          <a:lstStyle/>
          <a:p>
            <a:pPr marL="0" indent="0" algn="ctr">
              <a:buNone/>
            </a:pPr>
            <a:r>
              <a:rPr lang="it-IT" dirty="0" smtClean="0">
                <a:solidFill>
                  <a:srgbClr val="1F497D"/>
                </a:solidFill>
              </a:rPr>
              <a:t>Anticipo domanda unica 2016</a:t>
            </a:r>
            <a:endParaRPr lang="it-IT" dirty="0">
              <a:solidFill>
                <a:srgbClr val="1F497D"/>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799378336"/>
              </p:ext>
            </p:extLst>
          </p:nvPr>
        </p:nvGraphicFramePr>
        <p:xfrm>
          <a:off x="73024" y="1124744"/>
          <a:ext cx="8963472" cy="3024338"/>
        </p:xfrm>
        <a:graphic>
          <a:graphicData uri="http://schemas.openxmlformats.org/drawingml/2006/table">
            <a:tbl>
              <a:tblPr>
                <a:tableStyleId>{5940675A-B579-460E-94D1-54222C63F5DA}</a:tableStyleId>
              </a:tblPr>
              <a:tblGrid>
                <a:gridCol w="1242517"/>
                <a:gridCol w="1095172"/>
                <a:gridCol w="2196950"/>
                <a:gridCol w="1735781"/>
                <a:gridCol w="1653759"/>
                <a:gridCol w="1039293"/>
              </a:tblGrid>
              <a:tr h="740569">
                <a:tc>
                  <a:txBody>
                    <a:bodyPr/>
                    <a:lstStyle/>
                    <a:p>
                      <a:pPr algn="ctr" fontAlgn="ctr"/>
                      <a:r>
                        <a:rPr lang="it-IT" sz="1400" b="1" u="none" strike="noStrike" dirty="0">
                          <a:effectLst/>
                        </a:rPr>
                        <a:t>N° Decreto</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smtClean="0">
                          <a:effectLst/>
                        </a:rPr>
                        <a:t>Data</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a:effectLst/>
                        </a:rPr>
                        <a:t>Importo Netto Erogato (K-I)</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a:effectLst/>
                        </a:rPr>
                        <a:t>Importo Recuperato</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a:effectLst/>
                        </a:rPr>
                        <a:t> Importo Totale Lordo </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a:effectLst/>
                        </a:rPr>
                        <a:t>N° Beneficiari pagati</a:t>
                      </a:r>
                      <a:endParaRPr lang="it-IT" sz="1400" b="1" i="0" u="none" strike="noStrike" dirty="0">
                        <a:solidFill>
                          <a:schemeClr val="tx1"/>
                        </a:solidFill>
                        <a:effectLst/>
                        <a:latin typeface="Calibri" panose="020F0502020204030204" pitchFamily="34" charset="0"/>
                      </a:endParaRPr>
                    </a:p>
                  </a:txBody>
                  <a:tcPr marL="7318" marR="7318" marT="7318" marB="0" anchor="ctr"/>
                </a:tc>
              </a:tr>
              <a:tr h="613810">
                <a:tc>
                  <a:txBody>
                    <a:bodyPr/>
                    <a:lstStyle/>
                    <a:p>
                      <a:pPr algn="ctr" fontAlgn="ctr"/>
                      <a:r>
                        <a:rPr lang="it-IT" sz="1400" u="none" strike="noStrike" dirty="0">
                          <a:effectLst/>
                        </a:rPr>
                        <a:t>1</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3 </a:t>
                      </a:r>
                      <a:r>
                        <a:rPr lang="it-IT" sz="1400" u="none" strike="noStrike" dirty="0" smtClean="0">
                          <a:effectLst/>
                        </a:rPr>
                        <a:t>/11/2016</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79.255.132,55</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smtClean="0">
                          <a:effectLst/>
                        </a:rPr>
                        <a:t>3.983.886,00 </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smtClean="0">
                          <a:effectLst/>
                        </a:rPr>
                        <a:t>83.239.018,55 </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26.926</a:t>
                      </a:r>
                      <a:endParaRPr lang="it-IT" sz="1400" b="1" i="0" u="none" strike="noStrike" dirty="0">
                        <a:solidFill>
                          <a:schemeClr val="tx1"/>
                        </a:solidFill>
                        <a:effectLst/>
                        <a:latin typeface="Calibri" panose="020F0502020204030204" pitchFamily="34" charset="0"/>
                      </a:endParaRPr>
                    </a:p>
                  </a:txBody>
                  <a:tcPr marL="7318" marR="7318" marT="7318" marB="0" anchor="ctr"/>
                </a:tc>
              </a:tr>
              <a:tr h="556653">
                <a:tc>
                  <a:txBody>
                    <a:bodyPr/>
                    <a:lstStyle/>
                    <a:p>
                      <a:pPr algn="ctr" fontAlgn="ctr"/>
                      <a:r>
                        <a:rPr lang="it-IT" sz="1400" u="none" strike="noStrike">
                          <a:effectLst/>
                        </a:rPr>
                        <a:t>2</a:t>
                      </a:r>
                      <a:endParaRPr lang="it-IT" sz="1400" b="1" i="0" u="none" strike="noStrike">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smtClean="0">
                          <a:effectLst/>
                        </a:rPr>
                        <a:t>29/11/2016</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44.392.183,34</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2.062.483,72</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smtClean="0">
                          <a:effectLst/>
                        </a:rPr>
                        <a:t>46.454.667,06 </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38.460</a:t>
                      </a:r>
                      <a:endParaRPr lang="it-IT" sz="1400" b="1" i="0" u="none" strike="noStrike" dirty="0">
                        <a:solidFill>
                          <a:schemeClr val="tx1"/>
                        </a:solidFill>
                        <a:effectLst/>
                        <a:latin typeface="Calibri" panose="020F0502020204030204" pitchFamily="34" charset="0"/>
                      </a:endParaRPr>
                    </a:p>
                  </a:txBody>
                  <a:tcPr marL="7318" marR="7318" marT="7318" marB="0" anchor="ctr"/>
                </a:tc>
              </a:tr>
              <a:tr h="556653">
                <a:tc>
                  <a:txBody>
                    <a:bodyPr/>
                    <a:lstStyle/>
                    <a:p>
                      <a:pPr algn="ctr" fontAlgn="ctr"/>
                      <a:r>
                        <a:rPr lang="it-IT" sz="1400" u="none" strike="noStrike">
                          <a:effectLst/>
                        </a:rPr>
                        <a:t>3</a:t>
                      </a:r>
                      <a:endParaRPr lang="it-IT" sz="1400" b="1" i="0" u="none" strike="noStrike">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smtClean="0">
                          <a:effectLst/>
                        </a:rPr>
                        <a:t>29/11/2016</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1.149.341,30</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194.353,84</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smtClean="0">
                          <a:effectLst/>
                        </a:rPr>
                        <a:t>1.343.695,14 </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u="none" strike="noStrike" dirty="0">
                          <a:effectLst/>
                        </a:rPr>
                        <a:t>17</a:t>
                      </a:r>
                      <a:endParaRPr lang="it-IT" sz="1400" b="1" i="0" u="none" strike="noStrike" dirty="0">
                        <a:solidFill>
                          <a:schemeClr val="tx1"/>
                        </a:solidFill>
                        <a:effectLst/>
                        <a:latin typeface="Calibri" panose="020F0502020204030204" pitchFamily="34" charset="0"/>
                      </a:endParaRPr>
                    </a:p>
                  </a:txBody>
                  <a:tcPr marL="7318" marR="7318" marT="7318" marB="0" anchor="ctr"/>
                </a:tc>
              </a:tr>
              <a:tr h="556653">
                <a:tc>
                  <a:txBody>
                    <a:bodyPr/>
                    <a:lstStyle/>
                    <a:p>
                      <a:pPr algn="ctr" fontAlgn="ctr"/>
                      <a:r>
                        <a:rPr lang="it-IT" sz="1400" u="none" strike="noStrike" dirty="0" smtClean="0">
                          <a:effectLst/>
                        </a:rPr>
                        <a:t>TOTALI</a:t>
                      </a:r>
                      <a:r>
                        <a:rPr lang="it-IT" sz="1400" u="none" strike="noStrike" dirty="0">
                          <a:effectLst/>
                        </a:rPr>
                        <a:t> </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a:effectLst/>
                        </a:rPr>
                        <a:t>124.796.657,19</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smtClean="0">
                          <a:effectLst/>
                        </a:rPr>
                        <a:t>6.240.723,56 </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smtClean="0">
                          <a:effectLst/>
                        </a:rPr>
                        <a:t>131.037.380,75 </a:t>
                      </a:r>
                      <a:endParaRPr lang="it-IT" sz="1400" b="1" i="0" u="none" strike="noStrike" dirty="0">
                        <a:solidFill>
                          <a:schemeClr val="tx1"/>
                        </a:solidFill>
                        <a:effectLst/>
                        <a:latin typeface="Calibri" panose="020F0502020204030204" pitchFamily="34" charset="0"/>
                      </a:endParaRPr>
                    </a:p>
                  </a:txBody>
                  <a:tcPr marL="7318" marR="7318" marT="7318" marB="0" anchor="ctr"/>
                </a:tc>
                <a:tc>
                  <a:txBody>
                    <a:bodyPr/>
                    <a:lstStyle/>
                    <a:p>
                      <a:pPr algn="ctr" fontAlgn="ctr"/>
                      <a:r>
                        <a:rPr lang="it-IT" sz="1400" b="1" u="none" strike="noStrike" dirty="0">
                          <a:effectLst/>
                        </a:rPr>
                        <a:t>65.403</a:t>
                      </a:r>
                      <a:endParaRPr lang="it-IT" sz="1400" b="1" i="0" u="none" strike="noStrike" dirty="0">
                        <a:solidFill>
                          <a:schemeClr val="tx1"/>
                        </a:solidFill>
                        <a:effectLst/>
                        <a:latin typeface="Calibri" panose="020F0502020204030204" pitchFamily="34" charset="0"/>
                      </a:endParaRPr>
                    </a:p>
                  </a:txBody>
                  <a:tcPr marL="7318" marR="7318" marT="7318" marB="0" anchor="ctr"/>
                </a:tc>
              </a:tr>
            </a:tbl>
          </a:graphicData>
        </a:graphic>
      </p:graphicFrame>
    </p:spTree>
    <p:extLst>
      <p:ext uri="{BB962C8B-B14F-4D97-AF65-F5344CB8AC3E}">
        <p14:creationId xmlns:p14="http://schemas.microsoft.com/office/powerpoint/2010/main" val="29842592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607794451"/>
              </p:ext>
            </p:extLst>
          </p:nvPr>
        </p:nvGraphicFramePr>
        <p:xfrm>
          <a:off x="202247" y="1628800"/>
          <a:ext cx="8762240" cy="2651760"/>
        </p:xfrm>
        <a:graphic>
          <a:graphicData uri="http://schemas.openxmlformats.org/drawingml/2006/table">
            <a:tbl>
              <a:tblPr bandRow="1">
                <a:tableStyleId>{5940675A-B579-460E-94D1-54222C63F5DA}</a:tableStyleId>
              </a:tblPr>
              <a:tblGrid>
                <a:gridCol w="2190560"/>
                <a:gridCol w="2190560"/>
                <a:gridCol w="2364897"/>
                <a:gridCol w="2016223"/>
              </a:tblGrid>
              <a:tr h="370840">
                <a:tc>
                  <a:txBody>
                    <a:bodyPr/>
                    <a:lstStyle/>
                    <a:p>
                      <a:pPr algn="ctr"/>
                      <a:r>
                        <a:rPr lang="it-IT" sz="2400" b="1" dirty="0" smtClean="0"/>
                        <a:t>Kit decreto campagna</a:t>
                      </a:r>
                      <a:endParaRPr lang="it-IT" sz="2400" b="1" dirty="0"/>
                    </a:p>
                  </a:txBody>
                  <a:tcPr anchor="ctr"/>
                </a:tc>
                <a:tc>
                  <a:txBody>
                    <a:bodyPr/>
                    <a:lstStyle/>
                    <a:p>
                      <a:pPr algn="ctr"/>
                      <a:r>
                        <a:rPr lang="it-IT" sz="2400" b="1" dirty="0" smtClean="0"/>
                        <a:t>N° beneficiari</a:t>
                      </a:r>
                      <a:endParaRPr lang="it-IT" sz="2400" b="1" dirty="0"/>
                    </a:p>
                  </a:txBody>
                  <a:tcPr anchor="ctr"/>
                </a:tc>
                <a:tc>
                  <a:txBody>
                    <a:bodyPr/>
                    <a:lstStyle/>
                    <a:p>
                      <a:pPr algn="ctr"/>
                      <a:r>
                        <a:rPr lang="it-IT" sz="2400" b="1" dirty="0" smtClean="0"/>
                        <a:t>Importo euro</a:t>
                      </a:r>
                      <a:endParaRPr lang="it-IT" sz="2400" b="1" dirty="0"/>
                    </a:p>
                  </a:txBody>
                  <a:tcPr anchor="ctr"/>
                </a:tc>
                <a:tc>
                  <a:txBody>
                    <a:bodyPr/>
                    <a:lstStyle/>
                    <a:p>
                      <a:pPr algn="ctr"/>
                      <a:r>
                        <a:rPr lang="it-IT" sz="2400" b="1" dirty="0" smtClean="0"/>
                        <a:t>FASE</a:t>
                      </a:r>
                      <a:endParaRPr lang="it-IT" sz="2400" b="1" dirty="0"/>
                    </a:p>
                  </a:txBody>
                  <a:tcPr anchor="ctr"/>
                </a:tc>
              </a:tr>
              <a:tr h="370840">
                <a:tc>
                  <a:txBody>
                    <a:bodyPr/>
                    <a:lstStyle/>
                    <a:p>
                      <a:pPr algn="ctr"/>
                      <a:r>
                        <a:rPr lang="it-IT" sz="2400" dirty="0" smtClean="0"/>
                        <a:t>2014</a:t>
                      </a:r>
                      <a:endParaRPr lang="it-IT" sz="2400" dirty="0"/>
                    </a:p>
                  </a:txBody>
                  <a:tcPr anchor="ctr"/>
                </a:tc>
                <a:tc>
                  <a:txBody>
                    <a:bodyPr/>
                    <a:lstStyle/>
                    <a:p>
                      <a:pPr algn="ctr"/>
                      <a:r>
                        <a:rPr lang="it-IT" sz="2400" dirty="0" smtClean="0"/>
                        <a:t>773</a:t>
                      </a:r>
                      <a:endParaRPr lang="it-IT" sz="2400" dirty="0"/>
                    </a:p>
                  </a:txBody>
                  <a:tcPr anchor="ctr"/>
                </a:tc>
                <a:tc>
                  <a:txBody>
                    <a:bodyPr/>
                    <a:lstStyle/>
                    <a:p>
                      <a:pPr algn="ctr"/>
                      <a:r>
                        <a:rPr lang="it-IT" sz="2400" dirty="0" smtClean="0"/>
                        <a:t>1.684.095,22</a:t>
                      </a:r>
                      <a:endParaRPr lang="it-IT" sz="2400" dirty="0"/>
                    </a:p>
                  </a:txBody>
                  <a:tcPr anchor="ctr"/>
                </a:tc>
                <a:tc>
                  <a:txBody>
                    <a:bodyPr/>
                    <a:lstStyle/>
                    <a:p>
                      <a:pPr algn="ctr"/>
                      <a:r>
                        <a:rPr lang="it-IT" sz="2400" dirty="0" smtClean="0"/>
                        <a:t>saldo</a:t>
                      </a:r>
                      <a:endParaRPr lang="it-IT" sz="2400" dirty="0"/>
                    </a:p>
                  </a:txBody>
                  <a:tcPr anchor="ctr"/>
                </a:tc>
              </a:tr>
              <a:tr h="370840">
                <a:tc>
                  <a:txBody>
                    <a:bodyPr/>
                    <a:lstStyle/>
                    <a:p>
                      <a:pPr algn="ctr"/>
                      <a:r>
                        <a:rPr lang="it-IT" sz="2400" dirty="0" smtClean="0"/>
                        <a:t>2013</a:t>
                      </a:r>
                      <a:endParaRPr lang="it-IT" sz="2400" dirty="0"/>
                    </a:p>
                  </a:txBody>
                  <a:tcPr anchor="ctr"/>
                </a:tc>
                <a:tc>
                  <a:txBody>
                    <a:bodyPr/>
                    <a:lstStyle/>
                    <a:p>
                      <a:pPr algn="ctr"/>
                      <a:r>
                        <a:rPr lang="it-IT" sz="2400" dirty="0" smtClean="0"/>
                        <a:t>899</a:t>
                      </a:r>
                      <a:endParaRPr lang="it-IT" sz="2400" dirty="0"/>
                    </a:p>
                  </a:txBody>
                  <a:tcPr anchor="ctr"/>
                </a:tc>
                <a:tc>
                  <a:txBody>
                    <a:bodyPr/>
                    <a:lstStyle/>
                    <a:p>
                      <a:pPr algn="ctr"/>
                      <a:r>
                        <a:rPr lang="it-IT" sz="2400" dirty="0" smtClean="0"/>
                        <a:t>3.314.000,00</a:t>
                      </a:r>
                      <a:endParaRPr lang="it-IT" sz="2400" dirty="0"/>
                    </a:p>
                  </a:txBody>
                  <a:tcPr anchor="ctr"/>
                </a:tc>
                <a:tc>
                  <a:txBody>
                    <a:bodyPr/>
                    <a:lstStyle/>
                    <a:p>
                      <a:pPr algn="ctr"/>
                      <a:r>
                        <a:rPr lang="it-IT" sz="2400" dirty="0" smtClean="0"/>
                        <a:t>saldo</a:t>
                      </a:r>
                      <a:endParaRPr lang="it-IT" sz="2400" dirty="0"/>
                    </a:p>
                  </a:txBody>
                  <a:tcPr anchor="ctr"/>
                </a:tc>
              </a:tr>
              <a:tr h="370840">
                <a:tc>
                  <a:txBody>
                    <a:bodyPr/>
                    <a:lstStyle/>
                    <a:p>
                      <a:pPr algn="ctr"/>
                      <a:r>
                        <a:rPr lang="it-IT" sz="2400" dirty="0" smtClean="0"/>
                        <a:t>2012</a:t>
                      </a:r>
                      <a:endParaRPr lang="it-IT" sz="2400" dirty="0"/>
                    </a:p>
                  </a:txBody>
                  <a:tcPr anchor="ctr"/>
                </a:tc>
                <a:tc>
                  <a:txBody>
                    <a:bodyPr/>
                    <a:lstStyle/>
                    <a:p>
                      <a:pPr algn="ctr"/>
                      <a:r>
                        <a:rPr lang="it-IT" sz="2400" dirty="0" smtClean="0"/>
                        <a:t>1001</a:t>
                      </a:r>
                      <a:endParaRPr lang="it-IT" sz="2400" dirty="0"/>
                    </a:p>
                  </a:txBody>
                  <a:tcPr anchor="ctr"/>
                </a:tc>
                <a:tc>
                  <a:txBody>
                    <a:bodyPr/>
                    <a:lstStyle/>
                    <a:p>
                      <a:pPr algn="ctr"/>
                      <a:r>
                        <a:rPr lang="it-IT" sz="2400" dirty="0" smtClean="0"/>
                        <a:t>1.671.000,00</a:t>
                      </a:r>
                      <a:endParaRPr lang="it-IT" sz="2400" dirty="0"/>
                    </a:p>
                  </a:txBody>
                  <a:tcPr anchor="ctr"/>
                </a:tc>
                <a:tc>
                  <a:txBody>
                    <a:bodyPr/>
                    <a:lstStyle/>
                    <a:p>
                      <a:pPr algn="ctr"/>
                      <a:r>
                        <a:rPr lang="it-IT" sz="2400" dirty="0" smtClean="0"/>
                        <a:t>saldo</a:t>
                      </a:r>
                      <a:endParaRPr lang="it-IT" sz="2400" dirty="0"/>
                    </a:p>
                  </a:txBody>
                  <a:tcPr anchor="ctr"/>
                </a:tc>
              </a:tr>
              <a:tr h="370840">
                <a:tc>
                  <a:txBody>
                    <a:bodyPr/>
                    <a:lstStyle/>
                    <a:p>
                      <a:pPr algn="ctr"/>
                      <a:r>
                        <a:rPr lang="it-IT" sz="2400" dirty="0" smtClean="0"/>
                        <a:t>Totale</a:t>
                      </a:r>
                      <a:endParaRPr lang="it-IT" sz="2400" b="1" dirty="0"/>
                    </a:p>
                  </a:txBody>
                  <a:tcPr anchor="ctr"/>
                </a:tc>
                <a:tc>
                  <a:txBody>
                    <a:bodyPr/>
                    <a:lstStyle/>
                    <a:p>
                      <a:pPr algn="ctr"/>
                      <a:r>
                        <a:rPr lang="it-IT" sz="2400" dirty="0" smtClean="0"/>
                        <a:t>2673</a:t>
                      </a:r>
                      <a:endParaRPr lang="it-IT" sz="2400" b="1" dirty="0"/>
                    </a:p>
                  </a:txBody>
                  <a:tcPr anchor="ctr"/>
                </a:tc>
                <a:tc>
                  <a:txBody>
                    <a:bodyPr/>
                    <a:lstStyle/>
                    <a:p>
                      <a:pPr algn="ctr"/>
                      <a:r>
                        <a:rPr lang="it-IT" sz="2400" dirty="0" smtClean="0"/>
                        <a:t>6.669.095,22</a:t>
                      </a:r>
                      <a:endParaRPr lang="it-IT" sz="2400" b="1" dirty="0"/>
                    </a:p>
                  </a:txBody>
                  <a:tcPr anchor="ctr"/>
                </a:tc>
                <a:tc>
                  <a:txBody>
                    <a:bodyPr/>
                    <a:lstStyle/>
                    <a:p>
                      <a:pPr algn="ctr"/>
                      <a:endParaRPr lang="it-IT" sz="2400" dirty="0"/>
                    </a:p>
                  </a:txBody>
                  <a:tcPr anchor="ctr"/>
                </a:tc>
              </a:tr>
            </a:tbl>
          </a:graphicData>
        </a:graphic>
      </p:graphicFrame>
      <p:sp>
        <p:nvSpPr>
          <p:cNvPr id="3" name="Segnaposto data 2"/>
          <p:cNvSpPr>
            <a:spLocks noGrp="1"/>
          </p:cNvSpPr>
          <p:nvPr>
            <p:ph type="dt" sz="half" idx="4294967295"/>
          </p:nvPr>
        </p:nvSpPr>
        <p:spPr>
          <a:xfrm>
            <a:off x="457200" y="6356350"/>
            <a:ext cx="2133600" cy="365125"/>
          </a:xfrm>
          <a:prstGeom prst="rect">
            <a:avLst/>
          </a:prstGeom>
        </p:spPr>
        <p:txBody>
          <a:bodyPr/>
          <a:lstStyle/>
          <a:p>
            <a:pPr>
              <a:defRPr/>
            </a:pPr>
            <a:fld id="{07C70D68-8BEF-4F34-8F7A-225B90205A18}" type="datetime1">
              <a:rPr lang="it-IT" smtClean="0"/>
              <a:pPr>
                <a:defRPr/>
              </a:pPr>
              <a:t>30/01/17</a:t>
            </a:fld>
            <a:endParaRPr lang="it-IT" dirty="0"/>
          </a:p>
        </p:txBody>
      </p:sp>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34</a:t>
            </a:fld>
            <a:endParaRPr lang="it-IT" dirty="0"/>
          </a:p>
        </p:txBody>
      </p:sp>
      <p:sp>
        <p:nvSpPr>
          <p:cNvPr id="5" name="Segnaposto contenuto 4"/>
          <p:cNvSpPr>
            <a:spLocks noGrp="1"/>
          </p:cNvSpPr>
          <p:nvPr>
            <p:ph idx="21"/>
          </p:nvPr>
        </p:nvSpPr>
        <p:spPr>
          <a:xfrm>
            <a:off x="88445" y="96085"/>
            <a:ext cx="8948051" cy="812635"/>
          </a:xfrm>
        </p:spPr>
        <p:txBody>
          <a:bodyPr/>
          <a:lstStyle/>
          <a:p>
            <a:pPr marL="0" indent="0" algn="ctr">
              <a:buNone/>
            </a:pPr>
            <a:r>
              <a:rPr lang="it-IT" sz="2800" dirty="0" smtClean="0">
                <a:solidFill>
                  <a:srgbClr val="1F497D"/>
                </a:solidFill>
              </a:rPr>
              <a:t>Pagamenti campagne pregresse dal 15 ottobre 2015 al 31 dicembre 2016</a:t>
            </a:r>
            <a:endParaRPr lang="it-IT" sz="2800" dirty="0">
              <a:solidFill>
                <a:srgbClr val="1F497D"/>
              </a:solidFill>
            </a:endParaRPr>
          </a:p>
        </p:txBody>
      </p:sp>
    </p:spTree>
    <p:extLst>
      <p:ext uri="{BB962C8B-B14F-4D97-AF65-F5344CB8AC3E}">
        <p14:creationId xmlns:p14="http://schemas.microsoft.com/office/powerpoint/2010/main" val="1255286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5"/>
          <p:cNvPicPr>
            <a:picLocks noChangeAspect="1" noChangeArrowheads="1"/>
          </p:cNvPicPr>
          <p:nvPr/>
        </p:nvPicPr>
        <p:blipFill rotWithShape="1">
          <a:blip r:embed="rId2">
            <a:extLst>
              <a:ext uri="{28A0092B-C50C-407E-A947-70E740481C1C}">
                <a14:useLocalDpi xmlns:a14="http://schemas.microsoft.com/office/drawing/2010/main" val="0"/>
              </a:ext>
            </a:extLst>
          </a:blip>
          <a:srcRect l="-2" r="9915"/>
          <a:stretch/>
        </p:blipFill>
        <p:spPr bwMode="auto">
          <a:xfrm>
            <a:off x="107505" y="0"/>
            <a:ext cx="9036496"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contenuto 5"/>
          <p:cNvSpPr>
            <a:spLocks noGrp="1"/>
          </p:cNvSpPr>
          <p:nvPr>
            <p:ph idx="21"/>
          </p:nvPr>
        </p:nvSpPr>
        <p:spPr bwMode="auto">
          <a:xfrm>
            <a:off x="88900" y="96838"/>
            <a:ext cx="8947150" cy="73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it-IT" dirty="0">
                <a:solidFill>
                  <a:srgbClr val="1F497D"/>
                </a:solidFill>
                <a:latin typeface="Calibri" charset="0"/>
              </a:rPr>
              <a:t>Focus Regioni “Meno Sviluppate”</a:t>
            </a:r>
          </a:p>
        </p:txBody>
      </p:sp>
      <p:sp>
        <p:nvSpPr>
          <p:cNvPr id="62466" name="Segnaposto numero diapositiva 2"/>
          <p:cNvSpPr>
            <a:spLocks noGrp="1"/>
          </p:cNvSpPr>
          <p:nvPr>
            <p:ph type="sldNum"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D02EF9B-913B-0849-9FD4-5F4C6D2A18F0}" type="slidenum">
              <a:rPr lang="it-IT" sz="1200">
                <a:solidFill>
                  <a:srgbClr val="898989"/>
                </a:solidFill>
                <a:latin typeface="Calibri" charset="0"/>
              </a:rPr>
              <a:pPr/>
              <a:t>36</a:t>
            </a:fld>
            <a:endParaRPr lang="it-IT" sz="1200">
              <a:solidFill>
                <a:srgbClr val="898989"/>
              </a:solidFill>
              <a:latin typeface="Calibri"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1949688910"/>
              </p:ext>
            </p:extLst>
          </p:nvPr>
        </p:nvGraphicFramePr>
        <p:xfrm>
          <a:off x="179514" y="908720"/>
          <a:ext cx="8784973" cy="4176465"/>
        </p:xfrm>
        <a:graphic>
          <a:graphicData uri="http://schemas.openxmlformats.org/drawingml/2006/table">
            <a:tbl>
              <a:tblPr/>
              <a:tblGrid>
                <a:gridCol w="910251"/>
                <a:gridCol w="910251"/>
                <a:gridCol w="910251"/>
                <a:gridCol w="825576"/>
                <a:gridCol w="825576"/>
                <a:gridCol w="825576"/>
                <a:gridCol w="825576"/>
                <a:gridCol w="519669"/>
                <a:gridCol w="864096"/>
                <a:gridCol w="921418"/>
                <a:gridCol w="446733"/>
              </a:tblGrid>
              <a:tr h="500844">
                <a:tc gridSpan="3">
                  <a:txBody>
                    <a:bodyPr/>
                    <a:lstStyle/>
                    <a:p>
                      <a:pPr algn="ctr" fontAlgn="ctr"/>
                      <a:r>
                        <a:rPr lang="it-IT" sz="1000" b="1" i="0" u="none" strike="noStrike" dirty="0">
                          <a:effectLst/>
                          <a:latin typeface="Calibri"/>
                        </a:rPr>
                        <a:t>Programmazione 2014 - 2020</a:t>
                      </a:r>
                    </a:p>
                  </a:txBody>
                  <a:tcPr marL="10249" marR="10249" marT="102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hMerge="1">
                  <a:txBody>
                    <a:bodyPr/>
                    <a:lstStyle/>
                    <a:p>
                      <a:endParaRPr lang="it-IT"/>
                    </a:p>
                  </a:txBody>
                  <a:tcPr/>
                </a:tc>
                <a:tc hMerge="1">
                  <a:txBody>
                    <a:bodyPr/>
                    <a:lstStyle/>
                    <a:p>
                      <a:endParaRPr lang="it-IT"/>
                    </a:p>
                  </a:txBody>
                  <a:tcPr/>
                </a:tc>
                <a:tc gridSpan="5">
                  <a:txBody>
                    <a:bodyPr/>
                    <a:lstStyle/>
                    <a:p>
                      <a:pPr algn="ctr" fontAlgn="ctr"/>
                      <a:r>
                        <a:rPr lang="it-IT" sz="1000" b="1" i="0" u="none" strike="noStrike" dirty="0">
                          <a:effectLst/>
                          <a:latin typeface="Calibri"/>
                        </a:rPr>
                        <a:t>Avanzamento della spesa pubblica effettivamente sostenuta</a:t>
                      </a:r>
                    </a:p>
                  </a:txBody>
                  <a:tcPr marL="10249" marR="10249" marT="102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a:effectLst/>
                          <a:latin typeface="Calibri"/>
                        </a:rPr>
                        <a:t>Spesa da realizzare entro il 31 dicembre 2018</a:t>
                      </a:r>
                    </a:p>
                  </a:txBody>
                  <a:tcPr marL="10249" marR="10249" marT="1025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hMerge="1">
                  <a:txBody>
                    <a:bodyPr/>
                    <a:lstStyle/>
                    <a:p>
                      <a:endParaRPr lang="it-IT"/>
                    </a:p>
                  </a:txBody>
                  <a:tcPr/>
                </a:tc>
                <a:tc hMerge="1">
                  <a:txBody>
                    <a:bodyPr/>
                    <a:lstStyle/>
                    <a:p>
                      <a:endParaRPr lang="it-IT"/>
                    </a:p>
                  </a:txBody>
                  <a:tcPr/>
                </a:tc>
              </a:tr>
              <a:tr h="640052">
                <a:tc rowSpan="2">
                  <a:txBody>
                    <a:bodyPr/>
                    <a:lstStyle/>
                    <a:p>
                      <a:pPr algn="ctr" fontAlgn="ctr"/>
                      <a:r>
                        <a:rPr lang="it-IT" sz="900" b="1" i="0" u="none" strike="noStrike">
                          <a:effectLst/>
                          <a:latin typeface="Calibri"/>
                        </a:rPr>
                        <a:t>Programma</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ctr"/>
                      <a:r>
                        <a:rPr lang="it-IT" sz="900" b="1" i="0" u="none" strike="noStrike">
                          <a:effectLst/>
                          <a:latin typeface="Calibri"/>
                        </a:rPr>
                        <a:t>Dotazione finanziaria complessiva</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it-IT"/>
                    </a:p>
                  </a:txBody>
                  <a:tcPr/>
                </a:tc>
                <a:tc gridSpan="2">
                  <a:txBody>
                    <a:bodyPr/>
                    <a:lstStyle/>
                    <a:p>
                      <a:pPr algn="ctr" fontAlgn="ctr"/>
                      <a:r>
                        <a:rPr lang="it-IT" sz="900" b="1" i="0" u="none" strike="noStrike">
                          <a:effectLst/>
                          <a:latin typeface="Calibri"/>
                        </a:rPr>
                        <a:t>Spesa  sostenuta nel periodo 16/10/2016 - 31/12/2016 (*)</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it-IT"/>
                    </a:p>
                  </a:txBody>
                  <a:tcPr/>
                </a:tc>
                <a:tc gridSpan="2">
                  <a:txBody>
                    <a:bodyPr/>
                    <a:lstStyle/>
                    <a:p>
                      <a:pPr algn="ctr" fontAlgn="ctr"/>
                      <a:r>
                        <a:rPr lang="it-IT" sz="900" b="1" i="0" u="none" strike="noStrike">
                          <a:effectLst/>
                          <a:latin typeface="Calibri"/>
                        </a:rPr>
                        <a:t>Spesa cumulata</a:t>
                      </a:r>
                      <a:br>
                        <a:rPr lang="it-IT" sz="900" b="1" i="0" u="none" strike="noStrike">
                          <a:effectLst/>
                          <a:latin typeface="Calibri"/>
                        </a:rPr>
                      </a:br>
                      <a:r>
                        <a:rPr lang="it-IT" sz="900" b="1" i="0" u="none" strike="noStrike">
                          <a:effectLst/>
                          <a:latin typeface="Calibri"/>
                        </a:rPr>
                        <a:t>(dal 1/1/2015 al 31/12/2016) (**)</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it-IT"/>
                    </a:p>
                  </a:txBody>
                  <a:tcPr/>
                </a:tc>
                <a:tc rowSpan="2">
                  <a:txBody>
                    <a:bodyPr/>
                    <a:lstStyle/>
                    <a:p>
                      <a:pPr algn="ctr" fontAlgn="ctr"/>
                      <a:r>
                        <a:rPr lang="it-IT" sz="900" b="1" i="0" u="none" strike="noStrike">
                          <a:effectLst/>
                          <a:latin typeface="Calibri"/>
                        </a:rPr>
                        <a:t>Avanza-mento spesa</a:t>
                      </a:r>
                      <a:br>
                        <a:rPr lang="it-IT" sz="900" b="1" i="0" u="none" strike="noStrike">
                          <a:effectLst/>
                          <a:latin typeface="Calibri"/>
                        </a:rPr>
                      </a:br>
                      <a:r>
                        <a:rPr lang="it-IT" sz="800" b="1" i="0" u="none" strike="noStrike">
                          <a:effectLst/>
                          <a:latin typeface="Calibri"/>
                        </a:rPr>
                        <a:t>(%)</a:t>
                      </a:r>
                      <a:endParaRPr lang="it-IT" sz="900" b="1" i="0" u="none" strike="noStrike">
                        <a:effectLst/>
                        <a:latin typeface="Calibri"/>
                      </a:endParaRP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it-IT" sz="900" b="1" i="0" u="none" strike="noStrike">
                          <a:effectLst/>
                          <a:latin typeface="Calibri"/>
                        </a:rPr>
                        <a:t>Spesa pubblica</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it-IT" sz="900" b="1" i="0" u="none" strike="noStrike" dirty="0">
                          <a:effectLst/>
                          <a:latin typeface="Calibri"/>
                        </a:rPr>
                        <a:t>FEASR situazione disimpegno automatico (****)</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it-IT" sz="900" b="1" i="0" u="none" strike="noStrike">
                          <a:effectLst/>
                          <a:latin typeface="Calibri"/>
                        </a:rPr>
                        <a:t>FEASR situazione disimpegno automatico</a:t>
                      </a:r>
                      <a:br>
                        <a:rPr lang="it-IT" sz="900" b="1" i="0" u="none" strike="noStrike">
                          <a:effectLst/>
                          <a:latin typeface="Calibri"/>
                        </a:rPr>
                      </a:br>
                      <a:r>
                        <a:rPr lang="it-IT" sz="900" b="1" i="0" u="none" strike="noStrike">
                          <a:effectLst/>
                          <a:latin typeface="Calibri"/>
                        </a:rPr>
                        <a:t>(%)</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040514">
                <a:tc vMerge="1">
                  <a:txBody>
                    <a:bodyPr/>
                    <a:lstStyle/>
                    <a:p>
                      <a:endParaRPr lang="it-IT"/>
                    </a:p>
                  </a:txBody>
                  <a:tcPr/>
                </a:tc>
                <a:tc>
                  <a:txBody>
                    <a:bodyPr/>
                    <a:lstStyle/>
                    <a:p>
                      <a:pPr algn="ctr" fontAlgn="ctr"/>
                      <a:r>
                        <a:rPr lang="it-IT" sz="900" b="1" i="0" u="none" strike="noStrike" dirty="0">
                          <a:effectLst/>
                          <a:latin typeface="Calibri"/>
                        </a:rPr>
                        <a:t>Spesa pubblica</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it-IT" sz="900" b="1" i="1" u="none" strike="noStrike">
                          <a:effectLst/>
                          <a:latin typeface="Calibri"/>
                        </a:rPr>
                        <a:t>FEASR</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it-IT" sz="900" b="1" i="0" u="none" strike="noStrike" dirty="0">
                          <a:effectLst/>
                          <a:latin typeface="Calibri"/>
                        </a:rPr>
                        <a:t>Spesa pubblica</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it-IT" sz="900" b="1" i="1" u="none" strike="noStrike">
                          <a:effectLst/>
                          <a:latin typeface="Calibri"/>
                        </a:rPr>
                        <a:t>FEASR</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it-IT" sz="900" b="1" i="0" u="none" strike="noStrike">
                          <a:effectLst/>
                          <a:latin typeface="Calibri"/>
                        </a:rPr>
                        <a:t>Spesa pubblica </a:t>
                      </a:r>
                      <a:br>
                        <a:rPr lang="it-IT" sz="900" b="1" i="0" u="none" strike="noStrike">
                          <a:effectLst/>
                          <a:latin typeface="Calibri"/>
                        </a:rPr>
                      </a:br>
                      <a:r>
                        <a:rPr lang="it-IT" sz="900" b="1" i="0" u="none" strike="noStrike">
                          <a:effectLst/>
                          <a:latin typeface="Calibri"/>
                        </a:rPr>
                        <a:t>(***) </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it-IT" sz="900" b="1" i="1" u="none" strike="noStrike" dirty="0">
                          <a:effectLst/>
                          <a:latin typeface="Calibri"/>
                        </a:rPr>
                        <a:t>FEASR</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426183">
                <a:tc>
                  <a:txBody>
                    <a:bodyPr/>
                    <a:lstStyle/>
                    <a:p>
                      <a:pPr algn="l" fontAlgn="ctr"/>
                      <a:r>
                        <a:rPr lang="sk-SK" sz="900" b="1" i="0" u="none" strike="noStrike">
                          <a:effectLst/>
                          <a:latin typeface="Calibri"/>
                        </a:rPr>
                        <a:t> </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is-IS" sz="800" b="1" i="0" u="none" strike="noStrike" dirty="0">
                          <a:effectLst/>
                          <a:latin typeface="Calibri"/>
                        </a:rPr>
                        <a:t>(1)</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is-IS" sz="800" b="1" i="0" u="none" strike="noStrike" dirty="0">
                          <a:effectLst/>
                          <a:latin typeface="Calibri"/>
                        </a:rPr>
                        <a:t>(2)</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mr-IN" sz="800" b="1" i="0" u="none" strike="noStrike">
                          <a:effectLst/>
                          <a:latin typeface="Calibri"/>
                        </a:rPr>
                        <a:t>(3)</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mr-IN" sz="800" b="1" i="0" u="none" strike="noStrike" dirty="0">
                          <a:effectLst/>
                          <a:latin typeface="Calibri"/>
                        </a:rPr>
                        <a:t>(4)</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mr-IN" sz="800" b="1" i="0" u="none" strike="noStrike" dirty="0">
                          <a:effectLst/>
                          <a:latin typeface="Calibri"/>
                        </a:rPr>
                        <a:t>(5)</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mr-IN" sz="800" b="1" i="0" u="none" strike="noStrike" dirty="0">
                          <a:effectLst/>
                          <a:latin typeface="Calibri"/>
                        </a:rPr>
                        <a:t>(6)</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mr-IN" sz="800" b="1" i="0" u="none" strike="noStrike" dirty="0">
                          <a:effectLst/>
                          <a:latin typeface="Calibri"/>
                        </a:rPr>
                        <a:t>(7)=(5)/(1)</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mr-IN" sz="800" b="1" i="0" u="none" strike="noStrike">
                          <a:effectLst/>
                          <a:latin typeface="Calibri"/>
                        </a:rPr>
                        <a:t>(8)</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mr-IN" sz="800" b="1" i="0" u="none" strike="noStrike" dirty="0">
                          <a:effectLst/>
                          <a:latin typeface="Calibri"/>
                        </a:rPr>
                        <a:t>(9)</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mr-IN" sz="800" b="1" i="0" u="none" strike="noStrike" dirty="0">
                          <a:effectLst/>
                          <a:latin typeface="Calibri"/>
                        </a:rPr>
                        <a:t>(10)=(9)/(2)</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227397">
                <a:tc>
                  <a:txBody>
                    <a:bodyPr/>
                    <a:lstStyle/>
                    <a:p>
                      <a:pPr algn="ctr" fontAlgn="ctr"/>
                      <a:r>
                        <a:rPr lang="it-IT" sz="900" b="1" i="0" u="none" strike="noStrike" dirty="0">
                          <a:effectLst/>
                          <a:latin typeface="Calibri"/>
                        </a:rPr>
                        <a:t>Calabria</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hr-HR" sz="900" b="0" i="0" u="none" strike="noStrike">
                          <a:effectLst/>
                          <a:latin typeface="Calibri"/>
                        </a:rPr>
                        <a:t>1.103.561.983,47</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en-US" sz="900" b="0" i="0" u="none" strike="noStrike">
                          <a:effectLst/>
                          <a:latin typeface="Calibri"/>
                        </a:rPr>
                        <a:t>667.655.000,00</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hr-HR" sz="900" b="0" i="0" u="none" strike="noStrike">
                          <a:effectLst/>
                          <a:latin typeface="Calibri"/>
                        </a:rPr>
                        <a:t>22.889.824,39</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hr-HR" sz="900" b="0" i="0" u="none" strike="noStrike">
                          <a:effectLst/>
                          <a:latin typeface="Calibri"/>
                        </a:rPr>
                        <a:t>13.848.344,13</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hr-HR" sz="900" b="0" i="0" u="none" strike="noStrike" dirty="0">
                          <a:effectLst/>
                          <a:latin typeface="Calibri"/>
                        </a:rPr>
                        <a:t>81.588.056,32</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hr-HR" sz="900" b="0" i="0" u="none" strike="noStrike" dirty="0">
                          <a:effectLst/>
                          <a:latin typeface="Calibri"/>
                        </a:rPr>
                        <a:t>49.130.146,65</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ctr"/>
                      <a:r>
                        <a:rPr lang="mr-IN" sz="900" b="0" i="0" u="none" strike="noStrike" dirty="0" smtClean="0">
                          <a:effectLst/>
                          <a:latin typeface="Calibri"/>
                          <a:cs typeface="Calibri"/>
                        </a:rPr>
                        <a:t>7,39</a:t>
                      </a:r>
                      <a:r>
                        <a:rPr lang="mr-IN" sz="900" b="0" i="0" u="none" strike="noStrike" dirty="0">
                          <a:effectLst/>
                          <a:latin typeface="Calibri"/>
                          <a:cs typeface="Calibri"/>
                        </a:rPr>
                        <a:t>%</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r-HR" sz="900" b="0" i="0" u="none" strike="noStrike">
                          <a:effectLst/>
                          <a:latin typeface="+mj-lt"/>
                        </a:rPr>
                        <a:t> 106.464.652,61 </a:t>
                      </a:r>
                    </a:p>
                  </a:txBody>
                  <a:tcPr marL="12700" marR="12700"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b-NO" sz="900" b="0" i="0" u="none" strike="noStrike" dirty="0">
                          <a:effectLst/>
                          <a:latin typeface="+mj-lt"/>
                        </a:rPr>
                        <a:t> 64.411.114,83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mr-IN" sz="900" b="0" i="0" u="none" strike="noStrike" dirty="0">
                          <a:effectLst/>
                          <a:latin typeface="+mj-lt"/>
                        </a:rPr>
                        <a:t>9,65%</a:t>
                      </a:r>
                    </a:p>
                  </a:txBody>
                  <a:tcPr marL="12700" marR="12700"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7397">
                <a:tc>
                  <a:txBody>
                    <a:bodyPr/>
                    <a:lstStyle/>
                    <a:p>
                      <a:pPr algn="ctr" fontAlgn="ctr"/>
                      <a:r>
                        <a:rPr lang="it-IT" sz="900" b="1" i="0" u="none" strike="noStrike">
                          <a:effectLst/>
                          <a:latin typeface="Calibri"/>
                        </a:rPr>
                        <a:t>Sicilia</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900" b="0" i="0" u="none" strike="noStrike">
                          <a:effectLst/>
                          <a:latin typeface="Calibri"/>
                        </a:rPr>
                        <a:t>2.212.747.107,44</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effectLst/>
                          <a:latin typeface="Calibri"/>
                        </a:rPr>
                        <a:t>1.338.712.000,00</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nb-NO" sz="900" b="0" i="0" u="none" strike="noStrike" dirty="0">
                          <a:effectLst/>
                          <a:latin typeface="Calibri"/>
                        </a:rPr>
                        <a:t>51.310.159,07</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nb-NO" sz="900" b="0" i="0" u="none" strike="noStrike" dirty="0">
                          <a:effectLst/>
                          <a:latin typeface="Calibri"/>
                        </a:rPr>
                        <a:t>31.046.287,72</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nb-NO" sz="900" b="0" i="0" u="none" strike="noStrike">
                          <a:effectLst/>
                          <a:latin typeface="Calibri"/>
                        </a:rPr>
                        <a:t>163.598.967,54</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hr-HR" sz="900" b="0" i="0" u="none" strike="noStrike">
                          <a:effectLst/>
                          <a:latin typeface="Calibri"/>
                        </a:rPr>
                        <a:t>98.833.490,19</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mr-IN" sz="900" b="0" i="0" u="none" strike="noStrike">
                          <a:effectLst/>
                          <a:latin typeface="Calibri"/>
                          <a:cs typeface="Calibri"/>
                        </a:rPr>
                        <a:t>7,39%</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900" b="0" i="0" u="none" strike="noStrike">
                          <a:effectLst/>
                          <a:latin typeface="+mj-lt"/>
                        </a:rPr>
                        <a:t> 212.936.082,35 </a:t>
                      </a:r>
                    </a:p>
                  </a:txBody>
                  <a:tcPr marL="12700" marR="12700"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hr-HR" sz="900" b="0" i="0" u="none" strike="noStrike" dirty="0">
                          <a:effectLst/>
                          <a:latin typeface="+mj-lt"/>
                        </a:rPr>
                        <a:t> 128.826.329,82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mr-IN" sz="900" b="0" i="0" u="none" strike="noStrike" dirty="0">
                          <a:effectLst/>
                          <a:latin typeface="+mj-lt"/>
                        </a:rPr>
                        <a:t>9,62%</a:t>
                      </a:r>
                    </a:p>
                  </a:txBody>
                  <a:tcPr marL="12700" marR="12700"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7397">
                <a:tc>
                  <a:txBody>
                    <a:bodyPr/>
                    <a:lstStyle/>
                    <a:p>
                      <a:pPr algn="ctr" fontAlgn="ctr"/>
                      <a:r>
                        <a:rPr lang="it-IT" sz="900" b="1" i="0" u="none" strike="noStrike">
                          <a:effectLst/>
                          <a:latin typeface="Calibri"/>
                        </a:rPr>
                        <a:t>Basilicata</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nb-NO" sz="900" b="0" i="0" u="none" strike="noStrike">
                          <a:effectLst/>
                          <a:latin typeface="Calibri"/>
                        </a:rPr>
                        <a:t>680.160.330,58</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effectLst/>
                          <a:latin typeface="Calibri"/>
                        </a:rPr>
                        <a:t>411.497.000,00</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hr-HR" sz="900" b="0" i="0" u="none" strike="noStrike">
                          <a:effectLst/>
                          <a:latin typeface="Calibri"/>
                        </a:rPr>
                        <a:t>8.544.020,69</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hr-HR" sz="900" b="0" i="0" u="none" strike="noStrike" dirty="0">
                          <a:effectLst/>
                          <a:latin typeface="Calibri"/>
                        </a:rPr>
                        <a:t>5.169.132,56</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nb-NO" sz="900" b="0" i="0" u="none" strike="noStrike" dirty="0">
                          <a:effectLst/>
                          <a:latin typeface="Calibri"/>
                        </a:rPr>
                        <a:t>42.487.398,80</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i-FI" sz="900" b="0" i="0" u="none" strike="noStrike">
                          <a:effectLst/>
                          <a:latin typeface="Calibri"/>
                        </a:rPr>
                        <a:t>25.309.302,87</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mr-IN" sz="900" b="0" i="0" u="none" strike="noStrike">
                          <a:effectLst/>
                          <a:latin typeface="Calibri"/>
                          <a:cs typeface="Calibri"/>
                        </a:rPr>
                        <a:t>6,25%</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hr-HR" sz="900" b="0" i="0" u="none" strike="noStrike">
                          <a:effectLst/>
                          <a:latin typeface="+mj-lt"/>
                        </a:rPr>
                        <a:t> 73.834.464,13 </a:t>
                      </a:r>
                    </a:p>
                  </a:txBody>
                  <a:tcPr marL="12700" marR="12700"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hr-HR" sz="900" b="0" i="0" u="none" strike="noStrike" dirty="0">
                          <a:effectLst/>
                          <a:latin typeface="+mj-lt"/>
                        </a:rPr>
                        <a:t> 44.669.850,80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mr-IN" sz="900" b="0" i="0" u="none" strike="noStrike" dirty="0">
                          <a:effectLst/>
                          <a:latin typeface="+mj-lt"/>
                        </a:rPr>
                        <a:t>10,86%</a:t>
                      </a:r>
                    </a:p>
                  </a:txBody>
                  <a:tcPr marL="12700" marR="12700"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7397">
                <a:tc>
                  <a:txBody>
                    <a:bodyPr/>
                    <a:lstStyle/>
                    <a:p>
                      <a:pPr algn="ctr" fontAlgn="ctr"/>
                      <a:r>
                        <a:rPr lang="it-IT" sz="900" b="1" i="0" u="none" strike="noStrike">
                          <a:effectLst/>
                          <a:latin typeface="Calibri"/>
                        </a:rPr>
                        <a:t>Puglia</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nb-NO" sz="900" b="0" i="0" u="none" strike="noStrike">
                          <a:effectLst/>
                          <a:latin typeface="Calibri"/>
                        </a:rPr>
                        <a:t>1.637.880.991,74</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effectLst/>
                          <a:latin typeface="Calibri"/>
                        </a:rPr>
                        <a:t>990.918.000,00</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nb-NO" sz="900" b="0" i="0" u="none" strike="noStrike">
                          <a:effectLst/>
                          <a:latin typeface="Calibri"/>
                        </a:rPr>
                        <a:t>15.402.447,43</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hr-HR" sz="900" b="0" i="0" u="none" strike="noStrike" dirty="0">
                          <a:effectLst/>
                          <a:latin typeface="Calibri"/>
                        </a:rPr>
                        <a:t>9.318.480,83</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hr-HR" sz="900" b="0" i="0" u="none" strike="noStrike" dirty="0">
                          <a:effectLst/>
                          <a:latin typeface="Calibri"/>
                        </a:rPr>
                        <a:t>83.453.204,70</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nb-NO" sz="900" b="0" i="0" u="none" strike="noStrike">
                          <a:effectLst/>
                          <a:latin typeface="Calibri"/>
                        </a:rPr>
                        <a:t>49.663.165,77</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mr-IN" sz="900" b="0" i="0" u="none" strike="noStrike" dirty="0">
                          <a:effectLst/>
                          <a:latin typeface="Calibri"/>
                          <a:cs typeface="Calibri"/>
                        </a:rPr>
                        <a:t>5,10%</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is-IS" sz="900" b="0" i="0" u="none" strike="noStrike" dirty="0">
                          <a:effectLst/>
                          <a:latin typeface="+mj-lt"/>
                        </a:rPr>
                        <a:t> 196.448.246,84 </a:t>
                      </a:r>
                    </a:p>
                  </a:txBody>
                  <a:tcPr marL="12700" marR="12700"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hr-HR" sz="900" b="0" i="0" u="none" strike="noStrike">
                          <a:effectLst/>
                          <a:latin typeface="+mj-lt"/>
                        </a:rPr>
                        <a:t> 118.851.189,34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pt-BR" sz="900" b="0" i="0" u="none" strike="noStrike" dirty="0">
                          <a:effectLst/>
                          <a:latin typeface="+mj-lt"/>
                        </a:rPr>
                        <a:t>11,99%</a:t>
                      </a:r>
                    </a:p>
                  </a:txBody>
                  <a:tcPr marL="12700" marR="12700"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7397">
                <a:tc>
                  <a:txBody>
                    <a:bodyPr/>
                    <a:lstStyle/>
                    <a:p>
                      <a:pPr algn="ctr" fontAlgn="ctr"/>
                      <a:r>
                        <a:rPr lang="it-IT" sz="900" b="1" i="0" u="none" strike="noStrike">
                          <a:effectLst/>
                          <a:latin typeface="Calibri"/>
                        </a:rPr>
                        <a:t>Campania</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a:effectLst/>
                          <a:latin typeface="Calibri"/>
                        </a:rPr>
                        <a:t>1.836.256.198,35</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Calibri"/>
                        </a:rPr>
                        <a:t>1.110.935.000,00</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900" b="0" i="0" u="none" strike="noStrike">
                          <a:effectLst/>
                          <a:latin typeface="Calibri"/>
                        </a:rPr>
                        <a:t>14.278.541,81</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900" b="0" i="0" u="none" strike="noStrike">
                          <a:effectLst/>
                          <a:latin typeface="Calibri"/>
                        </a:rPr>
                        <a:t>8.638.919,79</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900" b="0" i="0" u="none" strike="noStrike">
                          <a:effectLst/>
                          <a:latin typeface="Calibri"/>
                        </a:rPr>
                        <a:t>48.194.736,90</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900" b="0" i="0" u="none" strike="noStrike">
                          <a:effectLst/>
                          <a:latin typeface="Calibri"/>
                        </a:rPr>
                        <a:t>28.987.713,50</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r-IN" sz="900" b="0" i="0" u="none" strike="noStrike">
                          <a:effectLst/>
                          <a:latin typeface="Calibri"/>
                          <a:cs typeface="Calibri"/>
                        </a:rPr>
                        <a:t>2,62%</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900" b="0" i="0" u="none" strike="noStrike" dirty="0">
                          <a:effectLst/>
                          <a:latin typeface="+mj-lt"/>
                        </a:rPr>
                        <a:t> 264.357.817,85 </a:t>
                      </a:r>
                    </a:p>
                  </a:txBody>
                  <a:tcPr marL="12700" marR="12700"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900" b="0" i="0" u="none" strike="noStrike" dirty="0">
                          <a:effectLst/>
                          <a:latin typeface="+mj-lt"/>
                        </a:rPr>
                        <a:t> 159.936.479,80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900" b="0" i="0" u="none" strike="noStrike" dirty="0">
                          <a:effectLst/>
                          <a:latin typeface="+mj-lt"/>
                        </a:rPr>
                        <a:t>14,40%</a:t>
                      </a:r>
                    </a:p>
                  </a:txBody>
                  <a:tcPr marL="12700" marR="12700"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431887">
                <a:tc>
                  <a:txBody>
                    <a:bodyPr/>
                    <a:lstStyle/>
                    <a:p>
                      <a:pPr algn="ctr" fontAlgn="ctr"/>
                      <a:r>
                        <a:rPr lang="it-IT" sz="900" b="1" i="0" u="none" strike="noStrike">
                          <a:effectLst/>
                          <a:latin typeface="Calibri"/>
                        </a:rPr>
                        <a:t>Totale Regioni meno sviluppate</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b-NO" sz="900" b="1" i="0" u="none" strike="noStrike">
                          <a:effectLst/>
                          <a:latin typeface="Calibri"/>
                        </a:rPr>
                        <a:t>7.470.606.611,57</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effectLst/>
                          <a:latin typeface="Calibri"/>
                        </a:rPr>
                        <a:t>4.519.717.000,00</a:t>
                      </a:r>
                    </a:p>
                  </a:txBody>
                  <a:tcPr marL="10249" marR="10249" marT="10251" marB="0" anchor="ctr">
                    <a:lnL w="6350" cap="flat" cmpd="sng" algn="ctr">
                      <a:solidFill>
                        <a:srgbClr val="000000"/>
                      </a:solidFill>
                      <a:prstDash val="dot"/>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r-HR" sz="900" b="1" i="0" u="none" strike="noStrike">
                          <a:effectLst/>
                          <a:latin typeface="Calibri"/>
                        </a:rPr>
                        <a:t>112.424.993,39</a:t>
                      </a:r>
                    </a:p>
                  </a:txBody>
                  <a:tcPr marL="10249" marR="10249" marT="1025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b-NO" sz="900" b="1" i="0" u="none" strike="noStrike">
                          <a:effectLst/>
                          <a:latin typeface="Calibri"/>
                        </a:rPr>
                        <a:t>68.021.165,03</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r-HR" sz="900" b="1" i="0" u="none" strike="noStrike">
                          <a:effectLst/>
                          <a:latin typeface="Calibri"/>
                        </a:rPr>
                        <a:t>419.322.364,26</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r-HR" sz="900" b="1" i="0" u="none" strike="noStrike">
                          <a:effectLst/>
                          <a:latin typeface="Calibri"/>
                        </a:rPr>
                        <a:t>251.923.818,98</a:t>
                      </a:r>
                    </a:p>
                  </a:txBody>
                  <a:tcPr marL="10249" marR="10249" marT="102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mr-IN" sz="900" b="1" i="0" u="none" strike="noStrike" dirty="0">
                          <a:effectLst/>
                          <a:latin typeface="Calibri"/>
                          <a:cs typeface="Calibri"/>
                        </a:rPr>
                        <a:t>5,61%</a:t>
                      </a:r>
                    </a:p>
                  </a:txBody>
                  <a:tcPr marL="10249" marR="10249" marT="1025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s-IS" sz="900" b="0" i="0" u="none" strike="noStrike">
                          <a:effectLst/>
                          <a:latin typeface="+mj-lt"/>
                        </a:rPr>
                        <a:t> 854.041.263,79 </a:t>
                      </a:r>
                    </a:p>
                  </a:txBody>
                  <a:tcPr marL="12700" marR="12700" marT="1270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hr-HR" sz="900" b="0" i="0" u="none" strike="noStrike" dirty="0">
                          <a:effectLst/>
                          <a:latin typeface="+mj-lt"/>
                        </a:rPr>
                        <a:t> 516.694.964,59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mr-IN" sz="900" b="0" i="0" u="none" strike="noStrike" dirty="0">
                          <a:effectLst/>
                          <a:latin typeface="+mj-lt"/>
                        </a:rPr>
                        <a:t>11,43%</a:t>
                      </a:r>
                    </a:p>
                  </a:txBody>
                  <a:tcPr marL="12700" marR="12700" marT="1270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32670418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4313" y="71438"/>
            <a:ext cx="8715375" cy="461962"/>
          </a:xfrm>
          <a:prstGeom prst="rect">
            <a:avLst/>
          </a:prstGeom>
        </p:spPr>
        <p:txBody>
          <a:bodyPr>
            <a:spAutoFit/>
          </a:bodyPr>
          <a:lstStyle/>
          <a:p>
            <a:pPr algn="ctr" fontAlgn="ctr">
              <a:defRPr/>
            </a:pPr>
            <a:r>
              <a:rPr lang="it-IT" sz="2400" b="1" dirty="0" smtClean="0">
                <a:solidFill>
                  <a:srgbClr val="1F497D"/>
                </a:solidFill>
                <a:latin typeface="+mn-lt"/>
                <a:ea typeface="+mn-ea"/>
              </a:rPr>
              <a:t>Pagamenti 2016</a:t>
            </a:r>
            <a:endParaRPr lang="it-IT" sz="2400" b="1" dirty="0">
              <a:solidFill>
                <a:srgbClr val="1F497D"/>
              </a:solidFill>
              <a:latin typeface="+mn-lt"/>
              <a:ea typeface="+mn-ea"/>
            </a:endParaRPr>
          </a:p>
        </p:txBody>
      </p:sp>
      <p:graphicFrame>
        <p:nvGraphicFramePr>
          <p:cNvPr id="18501" name="Grafico 7"/>
          <p:cNvGraphicFramePr>
            <a:graphicFrameLocks/>
          </p:cNvGraphicFramePr>
          <p:nvPr/>
        </p:nvGraphicFramePr>
        <p:xfrm>
          <a:off x="57150" y="2873375"/>
          <a:ext cx="9029700" cy="2413000"/>
        </p:xfrm>
        <a:graphic>
          <a:graphicData uri="http://schemas.openxmlformats.org/presentationml/2006/ole">
            <mc:AlternateContent xmlns:mc="http://schemas.openxmlformats.org/markup-compatibility/2006">
              <mc:Choice xmlns:v="urn:schemas-microsoft-com:vml" Requires="v">
                <p:oleObj spid="_x0000_s1087" name="Grafico" r:id="rId3" imgW="9035055" imgH="2420322" progId="Excel.Chart.8">
                  <p:embed/>
                </p:oleObj>
              </mc:Choice>
              <mc:Fallback>
                <p:oleObj name="Grafico" r:id="rId3" imgW="9035055" imgH="242032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2873375"/>
                        <a:ext cx="9029700" cy="241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3546397370"/>
              </p:ext>
            </p:extLst>
          </p:nvPr>
        </p:nvGraphicFramePr>
        <p:xfrm>
          <a:off x="2195734" y="548680"/>
          <a:ext cx="4752530" cy="2162950"/>
        </p:xfrm>
        <a:graphic>
          <a:graphicData uri="http://schemas.openxmlformats.org/drawingml/2006/table">
            <a:tbl>
              <a:tblPr/>
              <a:tblGrid>
                <a:gridCol w="1485166"/>
                <a:gridCol w="1782198"/>
                <a:gridCol w="1485166"/>
              </a:tblGrid>
              <a:tr h="107223">
                <a:tc>
                  <a:txBody>
                    <a:bodyPr/>
                    <a:lstStyle/>
                    <a:p>
                      <a:pPr algn="ctr" fontAlgn="b"/>
                      <a:r>
                        <a:rPr lang="it-IT" sz="1000" b="1" i="0" u="none" strike="noStrike">
                          <a:solidFill>
                            <a:srgbClr val="FF0000"/>
                          </a:solidFill>
                          <a:effectLst/>
                          <a:latin typeface="Calibri"/>
                        </a:rPr>
                        <a:t>DECRETO</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FF0000"/>
                          </a:solidFill>
                          <a:effectLst/>
                          <a:latin typeface="Calibri"/>
                        </a:rPr>
                        <a:t>IMPORTO</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FF0000"/>
                          </a:solidFill>
                          <a:effectLst/>
                          <a:latin typeface="Calibri"/>
                        </a:rPr>
                        <a:t>BENEFICIARI</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a:solidFill>
                            <a:srgbClr val="000000"/>
                          </a:solidFill>
                          <a:effectLst/>
                          <a:latin typeface="Calibri"/>
                        </a:rPr>
                        <a:t>decreto 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b-NO" sz="1000" b="0" i="0" u="none" strike="noStrike">
                          <a:solidFill>
                            <a:srgbClr val="000000"/>
                          </a:solidFill>
                          <a:effectLst/>
                          <a:latin typeface="Calibri"/>
                        </a:rPr>
                        <a:t>30.795.435,18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3228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a:solidFill>
                            <a:srgbClr val="000000"/>
                          </a:solidFill>
                          <a:effectLst/>
                          <a:latin typeface="Calibri"/>
                        </a:rPr>
                        <a:t>decreto 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r-HR" sz="1000" b="0" i="0" u="none" strike="noStrike">
                          <a:solidFill>
                            <a:srgbClr val="000000"/>
                          </a:solidFill>
                          <a:effectLst/>
                          <a:latin typeface="Calibri"/>
                        </a:rPr>
                        <a:t>8.470.458,06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1612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dirty="0">
                          <a:solidFill>
                            <a:srgbClr val="000000"/>
                          </a:solidFill>
                          <a:effectLst/>
                          <a:latin typeface="Calibri"/>
                        </a:rPr>
                        <a:t>decreto 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r-HR" sz="1000" b="0" i="0" u="none" strike="noStrike">
                          <a:solidFill>
                            <a:srgbClr val="000000"/>
                          </a:solidFill>
                          <a:effectLst/>
                          <a:latin typeface="Calibri"/>
                        </a:rPr>
                        <a:t>9.561.741,60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1262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a:solidFill>
                            <a:srgbClr val="000000"/>
                          </a:solidFill>
                          <a:effectLst/>
                          <a:latin typeface="Calibri"/>
                        </a:rPr>
                        <a:t>decreto 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r-HR" sz="1000" b="0" i="0" u="none" strike="noStrike">
                          <a:solidFill>
                            <a:srgbClr val="000000"/>
                          </a:solidFill>
                          <a:effectLst/>
                          <a:latin typeface="Calibri"/>
                        </a:rPr>
                        <a:t>9.422.476,96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2770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a:solidFill>
                            <a:srgbClr val="000000"/>
                          </a:solidFill>
                          <a:effectLst/>
                          <a:latin typeface="Calibri"/>
                        </a:rPr>
                        <a:t>decreto 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8.663.242,63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900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a:solidFill>
                            <a:srgbClr val="000000"/>
                          </a:solidFill>
                          <a:effectLst/>
                          <a:latin typeface="Calibri"/>
                        </a:rPr>
                        <a:t>decreto 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r-HR" sz="1000" b="0" i="0" u="none" strike="noStrike">
                          <a:solidFill>
                            <a:srgbClr val="000000"/>
                          </a:solidFill>
                          <a:effectLst/>
                          <a:latin typeface="Calibri"/>
                        </a:rPr>
                        <a:t>5.890.326,31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2791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a:solidFill>
                            <a:srgbClr val="000000"/>
                          </a:solidFill>
                          <a:effectLst/>
                          <a:latin typeface="Calibri"/>
                        </a:rPr>
                        <a:t>decreto 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8.208.652,74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a:rPr>
                        <a:t>1580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50">
                <a:tc>
                  <a:txBody>
                    <a:bodyPr/>
                    <a:lstStyle/>
                    <a:p>
                      <a:pPr algn="ctr" fontAlgn="b"/>
                      <a:r>
                        <a:rPr lang="sk-SK" sz="1000" b="0" i="0" u="none" strike="noStrike">
                          <a:solidFill>
                            <a:srgbClr val="000000"/>
                          </a:solidFill>
                          <a:effectLst/>
                          <a:latin typeface="Arial"/>
                        </a:rPr>
                        <a:t> </a:t>
                      </a:r>
                    </a:p>
                  </a:txBody>
                  <a:tcPr marL="12700" marR="12700"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hr-HR" sz="1000" b="1" i="0" u="none" strike="noStrike">
                          <a:solidFill>
                            <a:srgbClr val="000000"/>
                          </a:solidFill>
                          <a:effectLst/>
                          <a:latin typeface="Calibri"/>
                        </a:rPr>
                        <a:t>81.012.333,48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1" i="0" u="none" strike="noStrike">
                          <a:solidFill>
                            <a:srgbClr val="000000"/>
                          </a:solidFill>
                          <a:effectLst/>
                          <a:latin typeface="Calibri"/>
                        </a:rPr>
                        <a:t>14143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50">
                <a:tc>
                  <a:txBody>
                    <a:bodyPr/>
                    <a:lstStyle/>
                    <a:p>
                      <a:pPr algn="ctr" fontAlgn="b"/>
                      <a:r>
                        <a:rPr lang="sk-SK" sz="1000" b="0" i="0" u="none" strike="noStrike">
                          <a:solidFill>
                            <a:srgbClr val="000000"/>
                          </a:solidFill>
                          <a:effectLst/>
                          <a:latin typeface="Arial"/>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a:solidFill>
                            <a:srgbClr val="000000"/>
                          </a:solidFill>
                          <a:effectLst/>
                          <a:latin typeface="Calibri"/>
                        </a:rPr>
                        <a:t>decreto 11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000" b="0" i="0" u="none" strike="noStrike">
                          <a:solidFill>
                            <a:srgbClr val="000000"/>
                          </a:solidFill>
                          <a:effectLst/>
                          <a:latin typeface="Calibri"/>
                        </a:rPr>
                        <a:t>€3.139.523,19</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000" b="0" i="0" u="none" strike="noStrike">
                          <a:solidFill>
                            <a:srgbClr val="000000"/>
                          </a:solidFill>
                          <a:effectLst/>
                          <a:latin typeface="Calibri"/>
                        </a:rPr>
                        <a:t>122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50">
                <a:tc>
                  <a:txBody>
                    <a:bodyPr/>
                    <a:lstStyle/>
                    <a:p>
                      <a:pPr algn="ctr" fontAlgn="b"/>
                      <a:r>
                        <a:rPr lang="sk-SK"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sk-SK"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23">
                <a:tc>
                  <a:txBody>
                    <a:bodyPr/>
                    <a:lstStyle/>
                    <a:p>
                      <a:pPr algn="ctr" fontAlgn="b"/>
                      <a:r>
                        <a:rPr lang="it-IT" sz="1000" b="0" i="0" u="none" strike="noStrike">
                          <a:solidFill>
                            <a:srgbClr val="000000"/>
                          </a:solidFill>
                          <a:effectLst/>
                          <a:latin typeface="Calibri"/>
                        </a:rPr>
                        <a:t>TOT</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sk-SK" sz="1000" b="1" i="0" u="none" strike="noStrike">
                          <a:solidFill>
                            <a:srgbClr val="000000"/>
                          </a:solidFill>
                          <a:effectLst/>
                          <a:latin typeface="Calibri"/>
                        </a:rPr>
                        <a:t>€84.151.856,67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1000" b="1" i="0" u="none" strike="noStrike" dirty="0">
                          <a:solidFill>
                            <a:srgbClr val="000000"/>
                          </a:solidFill>
                          <a:effectLst/>
                          <a:latin typeface="Calibri"/>
                        </a:rPr>
                        <a:t>14265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1022340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285750" y="500063"/>
          <a:ext cx="8501063" cy="2214561"/>
        </p:xfrm>
        <a:graphic>
          <a:graphicData uri="http://schemas.openxmlformats.org/drawingml/2006/table">
            <a:tbl>
              <a:tblPr>
                <a:tableStyleId>{0E3FDE45-AF77-4B5C-9715-49D594BDF05E}</a:tableStyleId>
              </a:tblPr>
              <a:tblGrid>
                <a:gridCol w="3286125"/>
                <a:gridCol w="1214437"/>
                <a:gridCol w="2143125"/>
                <a:gridCol w="1857376"/>
              </a:tblGrid>
              <a:tr h="192007">
                <a:tc gridSpan="4">
                  <a:txBody>
                    <a:bodyPr/>
                    <a:lstStyle/>
                    <a:p>
                      <a:pPr algn="l" fontAlgn="ctr"/>
                      <a:r>
                        <a:rPr lang="it-IT" sz="1200" b="1" u="none" strike="noStrike" dirty="0">
                          <a:solidFill>
                            <a:srgbClr val="00B050"/>
                          </a:solidFill>
                        </a:rPr>
                        <a:t>MISURA 10 - Pagamenti agro-climatico-ambientali</a:t>
                      </a:r>
                      <a:endParaRPr lang="it-IT" sz="1200" b="1" i="0" u="none" strike="noStrike" dirty="0">
                        <a:solidFill>
                          <a:srgbClr val="00B050"/>
                        </a:solidFill>
                        <a:latin typeface="Helvetica"/>
                      </a:endParaRPr>
                    </a:p>
                  </a:txBody>
                  <a:tcPr marL="9108" marR="9108" marT="9109"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tr>
              <a:tr h="165947">
                <a:tc>
                  <a:txBody>
                    <a:bodyPr/>
                    <a:lstStyle/>
                    <a:p>
                      <a:pPr algn="l" fontAlgn="b"/>
                      <a:r>
                        <a:rPr lang="it-IT" sz="1000" b="1" u="none" strike="noStrike" dirty="0">
                          <a:solidFill>
                            <a:srgbClr val="C00000"/>
                          </a:solidFill>
                        </a:rPr>
                        <a:t>INTERVENTO</a:t>
                      </a:r>
                      <a:endParaRPr lang="it-IT" sz="1000" b="1" i="0" u="none" strike="noStrike" dirty="0">
                        <a:solidFill>
                          <a:srgbClr val="C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smtClean="0">
                          <a:solidFill>
                            <a:srgbClr val="C00000"/>
                          </a:solidFill>
                        </a:rPr>
                        <a:t>MISURA/INT</a:t>
                      </a:r>
                      <a:endParaRPr lang="it-IT" sz="1000" b="1" i="0" u="none" strike="noStrike" dirty="0">
                        <a:solidFill>
                          <a:srgbClr val="C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a:solidFill>
                            <a:srgbClr val="C00000"/>
                          </a:solidFill>
                        </a:rPr>
                        <a:t>VALORI MASSIMI</a:t>
                      </a:r>
                      <a:endParaRPr lang="it-IT" sz="1000" b="1" i="0" u="none" strike="noStrike" dirty="0">
                        <a:solidFill>
                          <a:srgbClr val="C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a:solidFill>
                            <a:srgbClr val="C00000"/>
                          </a:solidFill>
                        </a:rPr>
                        <a:t>VALORI </a:t>
                      </a:r>
                      <a:r>
                        <a:rPr lang="it-IT" sz="1000" b="1" u="none" strike="noStrike" dirty="0" smtClean="0">
                          <a:solidFill>
                            <a:srgbClr val="C00000"/>
                          </a:solidFill>
                        </a:rPr>
                        <a:t>PRUD</a:t>
                      </a:r>
                      <a:endParaRPr lang="it-IT" sz="1000" b="1" i="0" u="none" strike="noStrike" dirty="0">
                        <a:solidFill>
                          <a:srgbClr val="C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169">
                <a:tc>
                  <a:txBody>
                    <a:bodyPr/>
                    <a:lstStyle/>
                    <a:p>
                      <a:pPr algn="l" fontAlgn="b"/>
                      <a:r>
                        <a:rPr lang="it-IT" sz="1100" u="none" strike="noStrike" dirty="0"/>
                        <a:t>agricoltura integrata</a:t>
                      </a:r>
                      <a:endParaRPr lang="it-IT" sz="11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10.1.1</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€ 8.038.453,76</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€ 5.626.917,63</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169">
                <a:tc>
                  <a:txBody>
                    <a:bodyPr/>
                    <a:lstStyle/>
                    <a:p>
                      <a:pPr algn="l" fontAlgn="b"/>
                      <a:r>
                        <a:rPr lang="it-IT" sz="1100" u="none" strike="noStrike" dirty="0"/>
                        <a:t>colture permanenti</a:t>
                      </a:r>
                      <a:endParaRPr lang="it-IT" sz="11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10.1.2</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€ 6.178.641,70</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€ 4.325.049,19</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169">
                <a:tc>
                  <a:txBody>
                    <a:bodyPr/>
                    <a:lstStyle/>
                    <a:p>
                      <a:pPr algn="l" fontAlgn="b"/>
                      <a:r>
                        <a:rPr lang="it-IT" sz="1100" u="none" strike="noStrike" dirty="0"/>
                        <a:t>colture a perdere</a:t>
                      </a:r>
                      <a:endParaRPr lang="it-IT" sz="11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10.1.3</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€ 106.611,51</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€ 74.628,05</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4422">
                <a:tc>
                  <a:txBody>
                    <a:bodyPr/>
                    <a:lstStyle/>
                    <a:p>
                      <a:pPr algn="l" fontAlgn="b"/>
                      <a:r>
                        <a:rPr lang="it-IT" sz="1100" u="none" strike="noStrike" dirty="0" smtClean="0"/>
                        <a:t>conversione </a:t>
                      </a:r>
                      <a:r>
                        <a:rPr lang="it-IT" sz="1100" u="none" strike="noStrike" dirty="0"/>
                        <a:t>colturale </a:t>
                      </a:r>
                      <a:r>
                        <a:rPr lang="it-IT" sz="1100" u="none" strike="noStrike" dirty="0" smtClean="0"/>
                        <a:t>da </a:t>
                      </a:r>
                      <a:r>
                        <a:rPr lang="it-IT" sz="1100" u="none" strike="noStrike" dirty="0"/>
                        <a:t>seminativi a </a:t>
                      </a:r>
                      <a:r>
                        <a:rPr lang="it-IT" sz="1100" u="none" strike="noStrike" dirty="0" smtClean="0"/>
                        <a:t>pascolo-prati </a:t>
                      </a:r>
                      <a:r>
                        <a:rPr lang="it-IT" sz="1100" u="none" strike="noStrike" dirty="0"/>
                        <a:t>pascolo </a:t>
                      </a:r>
                      <a:endParaRPr lang="it-IT" sz="11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10.1.4</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€ 83.907,25</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€ 58.735,08</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169">
                <a:tc>
                  <a:txBody>
                    <a:bodyPr/>
                    <a:lstStyle/>
                    <a:p>
                      <a:pPr algn="l" fontAlgn="b"/>
                      <a:r>
                        <a:rPr lang="it-IT" sz="1100" u="none" strike="noStrike" dirty="0"/>
                        <a:t>difesa del suolo</a:t>
                      </a:r>
                      <a:endParaRPr lang="it-IT" sz="11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10.1.5</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€ 5.559.641,46</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€ 3.891.749,02</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169">
                <a:tc>
                  <a:txBody>
                    <a:bodyPr/>
                    <a:lstStyle/>
                    <a:p>
                      <a:pPr algn="l" fontAlgn="b"/>
                      <a:r>
                        <a:rPr lang="it-IT" sz="1100" u="none" strike="noStrike" dirty="0"/>
                        <a:t>bergamotto </a:t>
                      </a:r>
                      <a:endParaRPr lang="it-IT" sz="11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10.1.6</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169">
                <a:tc>
                  <a:txBody>
                    <a:bodyPr/>
                    <a:lstStyle/>
                    <a:p>
                      <a:pPr algn="l" fontAlgn="b"/>
                      <a:r>
                        <a:rPr lang="it-IT" sz="1100" u="none" strike="noStrike"/>
                        <a:t>cedro</a:t>
                      </a:r>
                      <a:endParaRPr lang="it-IT" sz="1100" b="0" i="0" u="none" strike="noStrike">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10.1.7</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€ 276.077,13</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€ 193.253,99</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169">
                <a:tc>
                  <a:txBody>
                    <a:bodyPr/>
                    <a:lstStyle/>
                    <a:p>
                      <a:pPr algn="l" fontAlgn="b"/>
                      <a:r>
                        <a:rPr lang="it-IT" sz="1100" u="none" strike="noStrike"/>
                        <a:t>salvaguardia razze autoctone</a:t>
                      </a:r>
                      <a:endParaRPr lang="it-IT" sz="1100" b="0" i="0" u="none" strike="noStrike">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10.1.8</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2.665.385,00</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u="none" strike="noStrike" dirty="0"/>
                        <a:t>€ 1.865.769,50</a:t>
                      </a:r>
                      <a:endParaRPr lang="it-IT" sz="1000" b="0" i="0" u="none" strike="noStrike" dirty="0">
                        <a:solidFill>
                          <a:srgbClr val="000000"/>
                        </a:solidFill>
                        <a:latin typeface="Calibri"/>
                      </a:endParaRPr>
                    </a:p>
                  </a:txBody>
                  <a:tcPr marL="9108" marR="9108" marT="91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33">
                <a:tc>
                  <a:txBody>
                    <a:bodyPr/>
                    <a:lstStyle/>
                    <a:p>
                      <a:pPr algn="l" fontAlgn="b"/>
                      <a:endParaRPr lang="it-IT" sz="300" b="0" i="0" u="none" strike="noStrike" dirty="0">
                        <a:solidFill>
                          <a:srgbClr val="000000"/>
                        </a:solidFill>
                        <a:latin typeface="Calibri"/>
                      </a:endParaRPr>
                    </a:p>
                  </a:txBody>
                  <a:tcPr marL="9108" marR="9108" marT="9109" marB="0" anchor="b">
                    <a:lnT w="12700" cap="flat" cmpd="sng" algn="ctr">
                      <a:solidFill>
                        <a:schemeClr val="tx1"/>
                      </a:solidFill>
                      <a:prstDash val="solid"/>
                      <a:round/>
                      <a:headEnd type="none" w="med" len="med"/>
                      <a:tailEnd type="none" w="med" len="med"/>
                    </a:lnT>
                  </a:tcPr>
                </a:tc>
                <a:tc>
                  <a:txBody>
                    <a:bodyPr/>
                    <a:lstStyle/>
                    <a:p>
                      <a:pPr algn="l" fontAlgn="b"/>
                      <a:endParaRPr lang="it-IT" sz="300" b="0" i="0" u="none" strike="noStrike" dirty="0">
                        <a:solidFill>
                          <a:srgbClr val="000000"/>
                        </a:solidFill>
                        <a:latin typeface="Calibri"/>
                      </a:endParaRPr>
                    </a:p>
                  </a:txBody>
                  <a:tcPr marL="9108" marR="9108" marT="910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300" b="0" i="0" u="none" strike="noStrike" dirty="0">
                        <a:solidFill>
                          <a:srgbClr val="000000"/>
                        </a:solidFill>
                        <a:latin typeface="Calibri"/>
                      </a:endParaRPr>
                    </a:p>
                  </a:txBody>
                  <a:tcPr marL="9108" marR="9108" marT="910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300" b="0" i="0" u="none" strike="noStrike" dirty="0">
                        <a:solidFill>
                          <a:srgbClr val="000000"/>
                        </a:solidFill>
                        <a:latin typeface="Calibri"/>
                      </a:endParaRPr>
                    </a:p>
                  </a:txBody>
                  <a:tcPr marL="9108" marR="9108" marT="9109"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169">
                <a:tc>
                  <a:txBody>
                    <a:bodyPr/>
                    <a:lstStyle/>
                    <a:p>
                      <a:pPr algn="l" fontAlgn="b"/>
                      <a:endParaRPr lang="it-IT" sz="1100" b="0" i="0" u="none" strike="noStrike" dirty="0">
                        <a:solidFill>
                          <a:srgbClr val="000000"/>
                        </a:solidFill>
                        <a:latin typeface="Calibri"/>
                      </a:endParaRPr>
                    </a:p>
                  </a:txBody>
                  <a:tcPr marL="9108" marR="9108" marT="9109" marB="0" anchor="b">
                    <a:lnR w="12700" cap="flat" cmpd="sng" algn="ctr">
                      <a:solidFill>
                        <a:schemeClr val="tx1"/>
                      </a:solidFill>
                      <a:prstDash val="solid"/>
                      <a:round/>
                      <a:headEnd type="none" w="med" len="med"/>
                      <a:tailEnd type="none" w="med" len="med"/>
                    </a:lnR>
                  </a:tcPr>
                </a:tc>
                <a:tc>
                  <a:txBody>
                    <a:bodyPr/>
                    <a:lstStyle/>
                    <a:p>
                      <a:pPr algn="ctr" fontAlgn="b"/>
                      <a:r>
                        <a:rPr lang="it-IT" sz="1000" b="1" u="none" strike="noStrike" dirty="0"/>
                        <a:t>TOTALE</a:t>
                      </a:r>
                      <a:endParaRPr lang="it-IT" sz="1000" b="1" i="0" u="none" strike="noStrike" dirty="0">
                        <a:solidFill>
                          <a:srgbClr val="000000"/>
                        </a:solidFill>
                        <a:latin typeface="Calibri"/>
                      </a:endParaRPr>
                    </a:p>
                  </a:txBody>
                  <a:tcPr marL="9108" marR="9108" marT="91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000" b="1" u="none" strike="noStrike" dirty="0"/>
                        <a:t>€ 22.908.717,80</a:t>
                      </a:r>
                      <a:endParaRPr lang="it-IT" sz="1000" b="1" i="0" u="none" strike="noStrike" dirty="0">
                        <a:solidFill>
                          <a:srgbClr val="000000"/>
                        </a:solidFill>
                        <a:latin typeface="Calibri"/>
                      </a:endParaRPr>
                    </a:p>
                  </a:txBody>
                  <a:tcPr marL="9108" marR="9108" marT="91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000" b="1" u="none" strike="noStrike" dirty="0"/>
                        <a:t>€ 16.036.102,46</a:t>
                      </a:r>
                      <a:endParaRPr lang="it-IT" sz="1000" b="1" i="0" u="none" strike="noStrike" dirty="0">
                        <a:solidFill>
                          <a:srgbClr val="000000"/>
                        </a:solidFill>
                        <a:latin typeface="Calibri"/>
                      </a:endParaRPr>
                    </a:p>
                  </a:txBody>
                  <a:tcPr marL="9108" marR="9108" marT="91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Rettangolo 4"/>
          <p:cNvSpPr/>
          <p:nvPr/>
        </p:nvSpPr>
        <p:spPr>
          <a:xfrm>
            <a:off x="214313" y="71438"/>
            <a:ext cx="8715375" cy="461962"/>
          </a:xfrm>
          <a:prstGeom prst="rect">
            <a:avLst/>
          </a:prstGeom>
        </p:spPr>
        <p:txBody>
          <a:bodyPr>
            <a:spAutoFit/>
          </a:bodyPr>
          <a:lstStyle/>
          <a:p>
            <a:pPr algn="ctr" fontAlgn="ctr">
              <a:defRPr/>
            </a:pPr>
            <a:r>
              <a:rPr lang="it-IT" sz="2400" b="1" dirty="0">
                <a:solidFill>
                  <a:srgbClr val="1F497D"/>
                </a:solidFill>
                <a:latin typeface="+mn-lt"/>
              </a:rPr>
              <a:t>MISURE A SUPERFICIE</a:t>
            </a:r>
          </a:p>
        </p:txBody>
      </p:sp>
      <p:graphicFrame>
        <p:nvGraphicFramePr>
          <p:cNvPr id="6" name="Tabella 5"/>
          <p:cNvGraphicFramePr>
            <a:graphicFrameLocks noGrp="1"/>
          </p:cNvGraphicFramePr>
          <p:nvPr/>
        </p:nvGraphicFramePr>
        <p:xfrm>
          <a:off x="285750" y="2811463"/>
          <a:ext cx="8501062" cy="974724"/>
        </p:xfrm>
        <a:graphic>
          <a:graphicData uri="http://schemas.openxmlformats.org/drawingml/2006/table">
            <a:tbl>
              <a:tblPr>
                <a:tableStyleId>{0E3FDE45-AF77-4B5C-9715-49D594BDF05E}</a:tableStyleId>
              </a:tblPr>
              <a:tblGrid>
                <a:gridCol w="3286125"/>
                <a:gridCol w="1247774"/>
                <a:gridCol w="2125266"/>
                <a:gridCol w="1841897"/>
              </a:tblGrid>
              <a:tr h="192044">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200" b="1" u="none" strike="noStrike" kern="1200" dirty="0" smtClean="0">
                          <a:solidFill>
                            <a:srgbClr val="00B050"/>
                          </a:solidFill>
                          <a:latin typeface="+mn-lt"/>
                          <a:ea typeface="+mn-ea"/>
                          <a:cs typeface="+mn-cs"/>
                        </a:rPr>
                        <a:t>MISURA 11 - Agricoltura biologica</a:t>
                      </a:r>
                      <a:endParaRPr lang="it-IT" sz="1200" b="1" i="0" u="none" strike="noStrike" dirty="0">
                        <a:solidFill>
                          <a:srgbClr val="00B050"/>
                        </a:solidFill>
                        <a:latin typeface="Helvetica"/>
                      </a:endParaRPr>
                    </a:p>
                  </a:txBody>
                  <a:tcPr marL="9108" marR="9108" marT="9111"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tr>
              <a:tr h="165980">
                <a:tc>
                  <a:txBody>
                    <a:bodyPr/>
                    <a:lstStyle/>
                    <a:p>
                      <a:pPr algn="l" fontAlgn="b"/>
                      <a:r>
                        <a:rPr lang="it-IT" sz="1000" b="1" u="none" strike="noStrike" dirty="0">
                          <a:solidFill>
                            <a:srgbClr val="C00000"/>
                          </a:solidFill>
                        </a:rPr>
                        <a:t>INTERVENTO</a:t>
                      </a:r>
                      <a:endParaRPr lang="it-IT" sz="1000" b="1" i="0" u="none" strike="noStrike" dirty="0">
                        <a:solidFill>
                          <a:srgbClr val="C00000"/>
                        </a:solidFill>
                        <a:latin typeface="Calibri"/>
                      </a:endParaRPr>
                    </a:p>
                  </a:txBody>
                  <a:tcPr marL="9108" marR="9108" marT="9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smtClean="0">
                          <a:solidFill>
                            <a:srgbClr val="C00000"/>
                          </a:solidFill>
                        </a:rPr>
                        <a:t>MISURA/INT</a:t>
                      </a:r>
                      <a:endParaRPr lang="it-IT" sz="1000" b="1" i="0" u="none" strike="noStrike" dirty="0">
                        <a:solidFill>
                          <a:srgbClr val="C00000"/>
                        </a:solidFill>
                        <a:latin typeface="Calibri"/>
                      </a:endParaRPr>
                    </a:p>
                  </a:txBody>
                  <a:tcPr marL="9108" marR="9108" marT="9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a:solidFill>
                            <a:srgbClr val="C00000"/>
                          </a:solidFill>
                        </a:rPr>
                        <a:t>VALORI MASSIMI</a:t>
                      </a:r>
                      <a:endParaRPr lang="it-IT" sz="1000" b="1" i="0" u="none" strike="noStrike" dirty="0">
                        <a:solidFill>
                          <a:srgbClr val="C00000"/>
                        </a:solidFill>
                        <a:latin typeface="Calibri"/>
                      </a:endParaRPr>
                    </a:p>
                  </a:txBody>
                  <a:tcPr marL="9108" marR="9108" marT="9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a:solidFill>
                            <a:srgbClr val="C00000"/>
                          </a:solidFill>
                        </a:rPr>
                        <a:t>VALORI </a:t>
                      </a:r>
                      <a:r>
                        <a:rPr lang="it-IT" sz="1000" b="1" u="none" strike="noStrike" dirty="0" smtClean="0">
                          <a:solidFill>
                            <a:srgbClr val="C00000"/>
                          </a:solidFill>
                        </a:rPr>
                        <a:t>PRUD</a:t>
                      </a:r>
                      <a:endParaRPr lang="it-IT" sz="1000" b="1" i="0" u="none" strike="noStrike" dirty="0">
                        <a:solidFill>
                          <a:srgbClr val="C00000"/>
                        </a:solidFill>
                        <a:latin typeface="Calibri"/>
                      </a:endParaRPr>
                    </a:p>
                  </a:txBody>
                  <a:tcPr marL="9108" marR="9108" marT="9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204">
                <a:tc>
                  <a:txBody>
                    <a:bodyPr/>
                    <a:lstStyle/>
                    <a:p>
                      <a:pPr algn="l" fontAlgn="b"/>
                      <a:r>
                        <a:rPr lang="it-IT" sz="1100" b="0" i="0" u="none" strike="noStrike" dirty="0">
                          <a:solidFill>
                            <a:srgbClr val="000000"/>
                          </a:solidFill>
                          <a:latin typeface="Calibri"/>
                        </a:rPr>
                        <a:t>introduzione di metodi e pratiche biologiche</a:t>
                      </a:r>
                    </a:p>
                  </a:txBody>
                  <a:tcPr marL="9108" marR="9108" marT="9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000" b="0" i="0" u="none" strike="noStrike">
                          <a:solidFill>
                            <a:srgbClr val="000000"/>
                          </a:solidFill>
                          <a:latin typeface="Calibri"/>
                        </a:rPr>
                        <a:t>11.1</a:t>
                      </a:r>
                    </a:p>
                  </a:txBody>
                  <a:tcPr marL="9108" marR="9108" marT="9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000" b="0" i="0" u="none" strike="noStrike" dirty="0" smtClean="0">
                          <a:solidFill>
                            <a:srgbClr val="000000"/>
                          </a:solidFill>
                          <a:latin typeface="Calibri"/>
                        </a:rPr>
                        <a:t>€ 10.552.091,70</a:t>
                      </a:r>
                      <a:endParaRPr lang="it-IT" sz="1000" b="0" i="0" u="none" strike="noStrike" dirty="0">
                        <a:solidFill>
                          <a:srgbClr val="000000"/>
                        </a:solidFill>
                        <a:latin typeface="Calibri"/>
                      </a:endParaRPr>
                    </a:p>
                  </a:txBody>
                  <a:tcPr marL="9108" marR="9108" marT="9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000" b="0" i="0" u="none" strike="noStrike" dirty="0" smtClean="0">
                          <a:solidFill>
                            <a:srgbClr val="000000"/>
                          </a:solidFill>
                          <a:latin typeface="Calibri"/>
                        </a:rPr>
                        <a:t>€ 7.386.464,19</a:t>
                      </a:r>
                      <a:endParaRPr lang="it-IT" sz="1000" b="0" i="0" u="none" strike="noStrike" dirty="0">
                        <a:solidFill>
                          <a:srgbClr val="000000"/>
                        </a:solidFill>
                        <a:latin typeface="Calibri"/>
                      </a:endParaRPr>
                    </a:p>
                  </a:txBody>
                  <a:tcPr marL="9108" marR="9108" marT="9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204">
                <a:tc>
                  <a:txBody>
                    <a:bodyPr/>
                    <a:lstStyle/>
                    <a:p>
                      <a:pPr algn="l" fontAlgn="b"/>
                      <a:r>
                        <a:rPr lang="it-IT" sz="1100" b="0" i="0" u="none" strike="noStrike" dirty="0">
                          <a:solidFill>
                            <a:srgbClr val="000000"/>
                          </a:solidFill>
                          <a:latin typeface="Calibri"/>
                        </a:rPr>
                        <a:t>mantenimento di metodi e pratiche biologica</a:t>
                      </a:r>
                    </a:p>
                  </a:txBody>
                  <a:tcPr marL="9108" marR="9108" marT="9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000" b="0" i="0" u="none" strike="noStrike" dirty="0">
                          <a:solidFill>
                            <a:srgbClr val="000000"/>
                          </a:solidFill>
                          <a:latin typeface="Calibri"/>
                        </a:rPr>
                        <a:t>11.2</a:t>
                      </a:r>
                    </a:p>
                  </a:txBody>
                  <a:tcPr marL="9108" marR="9108" marT="9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000" b="0" i="0" u="none" strike="noStrike" dirty="0" smtClean="0">
                          <a:solidFill>
                            <a:srgbClr val="000000"/>
                          </a:solidFill>
                          <a:latin typeface="Calibri"/>
                        </a:rPr>
                        <a:t>€ 18.102.831,41</a:t>
                      </a:r>
                      <a:endParaRPr lang="it-IT" sz="1000" b="0" i="0" u="none" strike="noStrike" dirty="0">
                        <a:solidFill>
                          <a:srgbClr val="000000"/>
                        </a:solidFill>
                        <a:latin typeface="Calibri"/>
                      </a:endParaRPr>
                    </a:p>
                  </a:txBody>
                  <a:tcPr marL="9108" marR="9108" marT="9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000" b="0" i="0" u="none" strike="noStrike" dirty="0" smtClean="0">
                          <a:solidFill>
                            <a:srgbClr val="000000"/>
                          </a:solidFill>
                          <a:latin typeface="Calibri"/>
                        </a:rPr>
                        <a:t>€ 12.671.981,99</a:t>
                      </a:r>
                      <a:endParaRPr lang="it-IT" sz="1000" b="0" i="0" u="none" strike="noStrike" dirty="0">
                        <a:solidFill>
                          <a:srgbClr val="000000"/>
                        </a:solidFill>
                        <a:latin typeface="Calibri"/>
                      </a:endParaRPr>
                    </a:p>
                  </a:txBody>
                  <a:tcPr marL="9108" marR="9108" marT="9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088">
                <a:tc>
                  <a:txBody>
                    <a:bodyPr/>
                    <a:lstStyle/>
                    <a:p>
                      <a:pPr algn="l" fontAlgn="b"/>
                      <a:endParaRPr lang="it-IT" sz="400" b="0" i="0" u="none" strike="noStrike" dirty="0">
                        <a:solidFill>
                          <a:srgbClr val="000000"/>
                        </a:solidFill>
                        <a:latin typeface="Calibri"/>
                      </a:endParaRPr>
                    </a:p>
                  </a:txBody>
                  <a:tcPr marL="9108" marR="9108" marT="9111" marB="0" anchor="b">
                    <a:lnT w="12700" cap="flat" cmpd="sng" algn="ctr">
                      <a:solidFill>
                        <a:schemeClr val="tx1"/>
                      </a:solidFill>
                      <a:prstDash val="solid"/>
                      <a:round/>
                      <a:headEnd type="none" w="med" len="med"/>
                      <a:tailEnd type="none" w="med" len="med"/>
                    </a:lnT>
                  </a:tcPr>
                </a:tc>
                <a:tc>
                  <a:txBody>
                    <a:bodyPr/>
                    <a:lstStyle/>
                    <a:p>
                      <a:pPr algn="l" fontAlgn="b"/>
                      <a:endParaRPr lang="it-IT" sz="400" b="0" i="0" u="none" strike="noStrike" dirty="0">
                        <a:solidFill>
                          <a:srgbClr val="000000"/>
                        </a:solidFill>
                        <a:latin typeface="Calibri"/>
                      </a:endParaRPr>
                    </a:p>
                  </a:txBody>
                  <a:tcPr marL="9108" marR="9108" marT="911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400" b="0" i="0" u="none" strike="noStrike" dirty="0">
                        <a:solidFill>
                          <a:srgbClr val="000000"/>
                        </a:solidFill>
                        <a:latin typeface="Calibri"/>
                      </a:endParaRPr>
                    </a:p>
                  </a:txBody>
                  <a:tcPr marL="9108" marR="9108" marT="911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400" b="0" i="0" u="none" strike="noStrike" dirty="0">
                        <a:solidFill>
                          <a:srgbClr val="000000"/>
                        </a:solidFill>
                        <a:latin typeface="Calibri"/>
                      </a:endParaRPr>
                    </a:p>
                  </a:txBody>
                  <a:tcPr marL="9108" marR="9108" marT="911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204">
                <a:tc>
                  <a:txBody>
                    <a:bodyPr/>
                    <a:lstStyle/>
                    <a:p>
                      <a:pPr algn="l" fontAlgn="b"/>
                      <a:endParaRPr lang="it-IT" sz="1100" b="0" i="0" u="none" strike="noStrike" dirty="0">
                        <a:solidFill>
                          <a:srgbClr val="000000"/>
                        </a:solidFill>
                        <a:latin typeface="Calibri"/>
                      </a:endParaRPr>
                    </a:p>
                  </a:txBody>
                  <a:tcPr marL="9108" marR="9108" marT="9111" marB="0" anchor="b">
                    <a:lnR w="12700" cap="flat" cmpd="sng" algn="ctr">
                      <a:solidFill>
                        <a:schemeClr val="tx1"/>
                      </a:solidFill>
                      <a:prstDash val="solid"/>
                      <a:round/>
                      <a:headEnd type="none" w="med" len="med"/>
                      <a:tailEnd type="none" w="med" len="med"/>
                    </a:lnR>
                  </a:tcPr>
                </a:tc>
                <a:tc>
                  <a:txBody>
                    <a:bodyPr/>
                    <a:lstStyle/>
                    <a:p>
                      <a:pPr algn="ctr" fontAlgn="b"/>
                      <a:r>
                        <a:rPr lang="it-IT" sz="1000" b="1" u="none" strike="noStrike" dirty="0"/>
                        <a:t>TOTALE</a:t>
                      </a:r>
                      <a:endParaRPr lang="it-IT" sz="1000" b="1" i="0" u="none" strike="noStrike" dirty="0">
                        <a:solidFill>
                          <a:srgbClr val="000000"/>
                        </a:solidFill>
                        <a:latin typeface="Calibri"/>
                      </a:endParaRPr>
                    </a:p>
                  </a:txBody>
                  <a:tcPr marL="9108" marR="9108" marT="9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it-IT" sz="1000" b="1" i="0" u="none" strike="noStrike" dirty="0">
                          <a:solidFill>
                            <a:srgbClr val="000000"/>
                          </a:solidFill>
                          <a:latin typeface="Calibri"/>
                        </a:rPr>
                        <a:t>28.654.923</a:t>
                      </a:r>
                    </a:p>
                  </a:txBody>
                  <a:tcPr marL="9108" marR="9108" marT="9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it-IT" sz="1000" b="1" i="0" u="none" strike="noStrike" dirty="0">
                          <a:solidFill>
                            <a:srgbClr val="000000"/>
                          </a:solidFill>
                          <a:latin typeface="Calibri"/>
                        </a:rPr>
                        <a:t>20.058.446</a:t>
                      </a:r>
                    </a:p>
                  </a:txBody>
                  <a:tcPr marL="9108" marR="9108" marT="9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7" name="Tabella 6"/>
          <p:cNvGraphicFramePr>
            <a:graphicFrameLocks noGrp="1"/>
          </p:cNvGraphicFramePr>
          <p:nvPr/>
        </p:nvGraphicFramePr>
        <p:xfrm>
          <a:off x="285750" y="3889375"/>
          <a:ext cx="8501063" cy="1265465"/>
        </p:xfrm>
        <a:graphic>
          <a:graphicData uri="http://schemas.openxmlformats.org/drawingml/2006/table">
            <a:tbl>
              <a:tblPr>
                <a:tableStyleId>{0E3FDE45-AF77-4B5C-9715-49D594BDF05E}</a:tableStyleId>
              </a:tblPr>
              <a:tblGrid>
                <a:gridCol w="3357562"/>
                <a:gridCol w="1176338"/>
                <a:gridCol w="2125266"/>
                <a:gridCol w="1841897"/>
              </a:tblGrid>
              <a:tr h="191904">
                <a:tc gridSpan="4">
                  <a:txBody>
                    <a:bodyPr/>
                    <a:lstStyle/>
                    <a:p>
                      <a:pPr algn="l" fontAlgn="ctr"/>
                      <a:r>
                        <a:rPr lang="it-IT" sz="1200" b="1" u="none" strike="noStrike" kern="1200" dirty="0" smtClean="0">
                          <a:solidFill>
                            <a:srgbClr val="00B050"/>
                          </a:solidFill>
                          <a:latin typeface="+mn-lt"/>
                          <a:ea typeface="+mn-ea"/>
                          <a:cs typeface="+mn-cs"/>
                        </a:rPr>
                        <a:t>MISURA 13 - Indennità a favore delle zone soggette a vincoli naturali o ad altri vincoli specifici</a:t>
                      </a:r>
                      <a:endParaRPr lang="it-IT" sz="1200" b="1" u="none" strike="noStrike" kern="1200" dirty="0">
                        <a:solidFill>
                          <a:srgbClr val="00B050"/>
                        </a:solidFill>
                        <a:latin typeface="+mn-lt"/>
                        <a:ea typeface="+mn-ea"/>
                        <a:cs typeface="+mn-cs"/>
                      </a:endParaRPr>
                    </a:p>
                  </a:txBody>
                  <a:tcPr marL="9108" marR="9108" marT="9104"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tr>
              <a:tr h="165858">
                <a:tc>
                  <a:txBody>
                    <a:bodyPr/>
                    <a:lstStyle/>
                    <a:p>
                      <a:pPr algn="l" fontAlgn="b"/>
                      <a:r>
                        <a:rPr lang="it-IT" sz="1000" b="1" u="none" strike="noStrike" dirty="0">
                          <a:solidFill>
                            <a:srgbClr val="C00000"/>
                          </a:solidFill>
                        </a:rPr>
                        <a:t>INTERVENTO</a:t>
                      </a:r>
                      <a:endParaRPr lang="it-IT" sz="1000" b="1" i="0" u="none" strike="noStrike" dirty="0">
                        <a:solidFill>
                          <a:srgbClr val="C00000"/>
                        </a:solidFill>
                        <a:latin typeface="Calibri"/>
                      </a:endParaRPr>
                    </a:p>
                  </a:txBody>
                  <a:tcPr marL="9108" marR="9108" marT="9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smtClean="0">
                          <a:solidFill>
                            <a:srgbClr val="C00000"/>
                          </a:solidFill>
                        </a:rPr>
                        <a:t>MISURA/INT</a:t>
                      </a:r>
                      <a:endParaRPr lang="it-IT" sz="1000" b="1" i="0" u="none" strike="noStrike" dirty="0">
                        <a:solidFill>
                          <a:srgbClr val="C00000"/>
                        </a:solidFill>
                        <a:latin typeface="Calibri"/>
                      </a:endParaRPr>
                    </a:p>
                  </a:txBody>
                  <a:tcPr marL="9108" marR="9108" marT="9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a:solidFill>
                            <a:srgbClr val="C00000"/>
                          </a:solidFill>
                        </a:rPr>
                        <a:t>VALORI MASSIMI</a:t>
                      </a:r>
                      <a:endParaRPr lang="it-IT" sz="1000" b="1" i="0" u="none" strike="noStrike" dirty="0">
                        <a:solidFill>
                          <a:srgbClr val="C00000"/>
                        </a:solidFill>
                        <a:latin typeface="Calibri"/>
                      </a:endParaRPr>
                    </a:p>
                  </a:txBody>
                  <a:tcPr marL="9108" marR="9108" marT="9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a:solidFill>
                            <a:srgbClr val="C00000"/>
                          </a:solidFill>
                        </a:rPr>
                        <a:t>VALORI </a:t>
                      </a:r>
                      <a:r>
                        <a:rPr lang="it-IT" sz="1000" b="1" u="none" strike="noStrike" dirty="0" smtClean="0">
                          <a:solidFill>
                            <a:srgbClr val="C00000"/>
                          </a:solidFill>
                        </a:rPr>
                        <a:t>PRUD</a:t>
                      </a:r>
                      <a:endParaRPr lang="it-IT" sz="1000" b="1" i="0" u="none" strike="noStrike" dirty="0">
                        <a:solidFill>
                          <a:srgbClr val="C00000"/>
                        </a:solidFill>
                        <a:latin typeface="Calibri"/>
                      </a:endParaRPr>
                    </a:p>
                  </a:txBody>
                  <a:tcPr marL="9108" marR="9108" marT="9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898">
                <a:tc>
                  <a:txBody>
                    <a:bodyPr/>
                    <a:lstStyle/>
                    <a:p>
                      <a:pPr algn="l" fontAlgn="b"/>
                      <a:r>
                        <a:rPr lang="it-IT" sz="1100" b="0" i="0" u="none" strike="noStrike" dirty="0">
                          <a:solidFill>
                            <a:srgbClr val="000000"/>
                          </a:solidFill>
                          <a:latin typeface="Calibri"/>
                        </a:rPr>
                        <a:t>indennità compensativa a favore delle zone </a:t>
                      </a:r>
                      <a:r>
                        <a:rPr lang="it-IT" sz="1100" b="0" i="0" u="none" strike="noStrike" dirty="0" smtClean="0">
                          <a:solidFill>
                            <a:srgbClr val="000000"/>
                          </a:solidFill>
                          <a:latin typeface="Calibri"/>
                        </a:rPr>
                        <a:t>montane</a:t>
                      </a:r>
                      <a:endParaRPr lang="it-IT" sz="1100" b="0" i="0" u="none" strike="noStrike" dirty="0">
                        <a:solidFill>
                          <a:srgbClr val="000000"/>
                        </a:solidFill>
                        <a:latin typeface="Calibri"/>
                      </a:endParaRP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0" u="none" strike="noStrike" dirty="0">
                          <a:solidFill>
                            <a:srgbClr val="000000"/>
                          </a:solidFill>
                          <a:latin typeface="Calibri"/>
                        </a:rPr>
                        <a:t>13.1</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0" u="none" strike="noStrike">
                          <a:solidFill>
                            <a:srgbClr val="000000"/>
                          </a:solidFill>
                          <a:latin typeface="Calibri"/>
                        </a:rPr>
                        <a:t>€ 35.177.558,20</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0" u="none" strike="noStrike" dirty="0">
                          <a:solidFill>
                            <a:srgbClr val="000000"/>
                          </a:solidFill>
                          <a:latin typeface="Calibri"/>
                        </a:rPr>
                        <a:t>€ 24.624.290,74</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4237">
                <a:tc>
                  <a:txBody>
                    <a:bodyPr/>
                    <a:lstStyle/>
                    <a:p>
                      <a:pPr algn="l" fontAlgn="b"/>
                      <a:r>
                        <a:rPr lang="it-IT" sz="1100" b="0" i="0" u="none" strike="noStrike" dirty="0">
                          <a:solidFill>
                            <a:srgbClr val="000000"/>
                          </a:solidFill>
                          <a:latin typeface="Calibri"/>
                        </a:rPr>
                        <a:t>indennità compensativa a favore di altre aree con altri vincoli naturali</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0" u="none" strike="noStrike" dirty="0">
                          <a:solidFill>
                            <a:srgbClr val="000000"/>
                          </a:solidFill>
                          <a:latin typeface="Calibri"/>
                        </a:rPr>
                        <a:t>13.2</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0" u="none" strike="noStrike">
                          <a:solidFill>
                            <a:srgbClr val="000000"/>
                          </a:solidFill>
                          <a:latin typeface="Calibri"/>
                        </a:rPr>
                        <a:t>€ 23.372.764,70</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0" i="0" u="none" strike="noStrike" dirty="0">
                          <a:solidFill>
                            <a:srgbClr val="000000"/>
                          </a:solidFill>
                          <a:latin typeface="Calibri"/>
                        </a:rPr>
                        <a:t>€ 16.360.935,29</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6271">
                <a:tc>
                  <a:txBody>
                    <a:bodyPr/>
                    <a:lstStyle/>
                    <a:p>
                      <a:pPr algn="l" fontAlgn="b"/>
                      <a:endParaRPr lang="it-IT" sz="400" b="0" i="0" u="none" strike="noStrike" dirty="0">
                        <a:solidFill>
                          <a:srgbClr val="000000"/>
                        </a:solidFill>
                        <a:latin typeface="Calibri"/>
                      </a:endParaRPr>
                    </a:p>
                  </a:txBody>
                  <a:tcPr marL="9108" marR="9108" marT="9104" marB="0" anchor="b">
                    <a:lnT w="12700" cap="flat" cmpd="sng" algn="ctr">
                      <a:solidFill>
                        <a:schemeClr val="tx1"/>
                      </a:solidFill>
                      <a:prstDash val="solid"/>
                      <a:round/>
                      <a:headEnd type="none" w="med" len="med"/>
                      <a:tailEnd type="none" w="med" len="med"/>
                    </a:lnT>
                  </a:tcPr>
                </a:tc>
                <a:tc>
                  <a:txBody>
                    <a:bodyPr/>
                    <a:lstStyle/>
                    <a:p>
                      <a:pPr algn="l" fontAlgn="b"/>
                      <a:endParaRPr lang="it-IT" sz="400" b="0" i="0" u="none" strike="noStrike" dirty="0">
                        <a:solidFill>
                          <a:srgbClr val="000000"/>
                        </a:solidFill>
                        <a:latin typeface="Calibri"/>
                      </a:endParaRPr>
                    </a:p>
                  </a:txBody>
                  <a:tcPr marL="9108" marR="9108" marT="91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400" b="0" i="0" u="none" strike="noStrike" dirty="0">
                        <a:solidFill>
                          <a:srgbClr val="000000"/>
                        </a:solidFill>
                        <a:latin typeface="Calibri"/>
                      </a:endParaRPr>
                    </a:p>
                  </a:txBody>
                  <a:tcPr marL="9108" marR="9108" marT="91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it-IT" sz="400" b="0" i="0" u="none" strike="noStrike" dirty="0">
                        <a:solidFill>
                          <a:srgbClr val="000000"/>
                        </a:solidFill>
                        <a:latin typeface="Calibri"/>
                      </a:endParaRPr>
                    </a:p>
                  </a:txBody>
                  <a:tcPr marL="9108" marR="9108" marT="910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071">
                <a:tc>
                  <a:txBody>
                    <a:bodyPr/>
                    <a:lstStyle/>
                    <a:p>
                      <a:pPr algn="l" fontAlgn="b"/>
                      <a:endParaRPr lang="it-IT" sz="1100" b="0" i="0" u="none" strike="noStrike" dirty="0">
                        <a:solidFill>
                          <a:srgbClr val="000000"/>
                        </a:solidFill>
                        <a:latin typeface="Calibri"/>
                      </a:endParaRPr>
                    </a:p>
                  </a:txBody>
                  <a:tcPr marL="9108" marR="9108" marT="9104" marB="0" anchor="b">
                    <a:lnR w="12700" cap="flat" cmpd="sng" algn="ctr">
                      <a:solidFill>
                        <a:schemeClr val="tx1"/>
                      </a:solidFill>
                      <a:prstDash val="solid"/>
                      <a:round/>
                      <a:headEnd type="none" w="med" len="med"/>
                      <a:tailEnd type="none" w="med" len="med"/>
                    </a:lnR>
                  </a:tcPr>
                </a:tc>
                <a:tc>
                  <a:txBody>
                    <a:bodyPr/>
                    <a:lstStyle/>
                    <a:p>
                      <a:pPr algn="ctr" fontAlgn="b"/>
                      <a:r>
                        <a:rPr lang="it-IT" sz="1000" b="1" u="none" strike="noStrike" dirty="0"/>
                        <a:t>TOTALE</a:t>
                      </a:r>
                      <a:endParaRPr lang="it-IT" sz="1000" b="1" i="0" u="none" strike="noStrike" dirty="0">
                        <a:solidFill>
                          <a:srgbClr val="000000"/>
                        </a:solidFill>
                        <a:latin typeface="Calibri"/>
                      </a:endParaRP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000" b="1" i="0" u="none" strike="noStrike" dirty="0">
                          <a:solidFill>
                            <a:srgbClr val="000000"/>
                          </a:solidFill>
                          <a:latin typeface="Calibri"/>
                        </a:rPr>
                        <a:t>€ 58.550.322,90</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000" b="1" i="0" u="none" strike="noStrike" dirty="0">
                          <a:solidFill>
                            <a:srgbClr val="000000"/>
                          </a:solidFill>
                          <a:latin typeface="Calibri"/>
                        </a:rPr>
                        <a:t>€ 40.985.226,03</a:t>
                      </a:r>
                    </a:p>
                  </a:txBody>
                  <a:tcPr marL="9108" marR="9108" marT="91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4313" y="71438"/>
            <a:ext cx="8715375" cy="584775"/>
          </a:xfrm>
          <a:prstGeom prst="rect">
            <a:avLst/>
          </a:prstGeom>
        </p:spPr>
        <p:txBody>
          <a:bodyPr>
            <a:spAutoFit/>
          </a:bodyPr>
          <a:lstStyle/>
          <a:p>
            <a:pPr algn="ctr" fontAlgn="ctr">
              <a:defRPr/>
            </a:pPr>
            <a:r>
              <a:rPr lang="it-IT" sz="3200" b="1" dirty="0" smtClean="0">
                <a:solidFill>
                  <a:schemeClr val="tx2"/>
                </a:solidFill>
                <a:latin typeface="+mn-lt"/>
              </a:rPr>
              <a:t>Misure a Superficie </a:t>
            </a:r>
            <a:endParaRPr lang="it-IT" sz="3200" b="1" dirty="0">
              <a:solidFill>
                <a:schemeClr val="tx2"/>
              </a:solidFill>
              <a:latin typeface="+mn-lt"/>
            </a:endParaRPr>
          </a:p>
        </p:txBody>
      </p:sp>
      <p:graphicFrame>
        <p:nvGraphicFramePr>
          <p:cNvPr id="8" name="Tabella 7"/>
          <p:cNvGraphicFramePr>
            <a:graphicFrameLocks noGrp="1"/>
          </p:cNvGraphicFramePr>
          <p:nvPr>
            <p:extLst>
              <p:ext uri="{D42A27DB-BD31-4B8C-83A1-F6EECF244321}">
                <p14:modId xmlns:p14="http://schemas.microsoft.com/office/powerpoint/2010/main" val="1604797969"/>
              </p:ext>
            </p:extLst>
          </p:nvPr>
        </p:nvGraphicFramePr>
        <p:xfrm>
          <a:off x="179512" y="620688"/>
          <a:ext cx="3857625" cy="1549161"/>
        </p:xfrm>
        <a:graphic>
          <a:graphicData uri="http://schemas.openxmlformats.org/drawingml/2006/table">
            <a:tbl>
              <a:tblPr>
                <a:tableStyleId>{0E3FDE45-AF77-4B5C-9715-49D594BDF05E}</a:tableStyleId>
              </a:tblPr>
              <a:tblGrid>
                <a:gridCol w="946210"/>
                <a:gridCol w="1382922"/>
                <a:gridCol w="1528493"/>
              </a:tblGrid>
              <a:tr h="246552">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200" b="1" i="0" u="none" strike="noStrike" kern="1200" dirty="0" smtClean="0">
                          <a:solidFill>
                            <a:srgbClr val="00B050"/>
                          </a:solidFill>
                          <a:latin typeface="+mn-lt"/>
                          <a:ea typeface="+mn-ea"/>
                          <a:cs typeface="+mn-cs"/>
                        </a:rPr>
                        <a:t>RIEPILOGO</a:t>
                      </a:r>
                      <a:endParaRPr lang="it-IT" sz="1200" b="1" i="0" u="none" strike="noStrike" dirty="0">
                        <a:solidFill>
                          <a:srgbClr val="00B050"/>
                        </a:solidFill>
                        <a:latin typeface="Helvetica"/>
                      </a:endParaRPr>
                    </a:p>
                  </a:txBody>
                  <a:tcPr marL="9108" marR="9108" marT="9104"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r>
              <a:tr h="213090">
                <a:tc>
                  <a:txBody>
                    <a:bodyPr/>
                    <a:lstStyle/>
                    <a:p>
                      <a:pPr algn="ctr" fontAlgn="b"/>
                      <a:r>
                        <a:rPr lang="it-IT" sz="1000" b="1" u="none" strike="noStrike" dirty="0" smtClean="0">
                          <a:solidFill>
                            <a:srgbClr val="C00000"/>
                          </a:solidFill>
                        </a:rPr>
                        <a:t>MISURE</a:t>
                      </a:r>
                      <a:endParaRPr lang="it-IT" sz="1000" b="1" i="0" u="none" strike="noStrike" dirty="0">
                        <a:solidFill>
                          <a:srgbClr val="C00000"/>
                        </a:solidFill>
                        <a:latin typeface="Calibri"/>
                      </a:endParaRPr>
                    </a:p>
                  </a:txBody>
                  <a:tcPr marL="9108" marR="9108" marT="9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a:solidFill>
                            <a:srgbClr val="C00000"/>
                          </a:solidFill>
                        </a:rPr>
                        <a:t>VALORI MASSIMI</a:t>
                      </a:r>
                      <a:endParaRPr lang="it-IT" sz="1000" b="1" i="0" u="none" strike="noStrike" dirty="0">
                        <a:solidFill>
                          <a:srgbClr val="C00000"/>
                        </a:solidFill>
                        <a:latin typeface="Calibri"/>
                      </a:endParaRPr>
                    </a:p>
                  </a:txBody>
                  <a:tcPr marL="9108" marR="9108" marT="9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000" b="1" u="none" strike="noStrike" dirty="0">
                          <a:solidFill>
                            <a:srgbClr val="C00000"/>
                          </a:solidFill>
                        </a:rPr>
                        <a:t>VALORI </a:t>
                      </a:r>
                      <a:r>
                        <a:rPr lang="it-IT" sz="1000" b="1" u="none" strike="noStrike" dirty="0" err="1" smtClean="0">
                          <a:solidFill>
                            <a:srgbClr val="C00000"/>
                          </a:solidFill>
                        </a:rPr>
                        <a:t>PRUDENZIALI*</a:t>
                      </a:r>
                      <a:endParaRPr lang="it-IT" sz="1000" b="1" u="none" strike="noStrike" dirty="0" smtClean="0">
                        <a:solidFill>
                          <a:srgbClr val="C00000"/>
                        </a:solidFill>
                      </a:endParaRPr>
                    </a:p>
                  </a:txBody>
                  <a:tcPr marL="9108" marR="9108" marT="9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5284">
                <a:tc>
                  <a:txBody>
                    <a:bodyPr/>
                    <a:lstStyle/>
                    <a:p>
                      <a:pPr algn="ctr" fontAlgn="b"/>
                      <a:r>
                        <a:rPr lang="it-IT" sz="1100" b="0" i="0" u="none" strike="noStrike" kern="1200" dirty="0">
                          <a:solidFill>
                            <a:srgbClr val="000000"/>
                          </a:solidFill>
                          <a:latin typeface="Calibri"/>
                          <a:ea typeface="+mn-ea"/>
                          <a:cs typeface="+mn-cs"/>
                        </a:rPr>
                        <a:t>MISURA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0" i="0" u="none" strike="noStrike" kern="1200" dirty="0">
                          <a:solidFill>
                            <a:srgbClr val="000000"/>
                          </a:solidFill>
                          <a:latin typeface="Calibri"/>
                          <a:ea typeface="+mn-ea"/>
                          <a:cs typeface="+mn-cs"/>
                        </a:rPr>
                        <a:t> </a:t>
                      </a:r>
                      <a:r>
                        <a:rPr lang="it-IT" sz="1100" b="0" i="0" u="none" strike="noStrike" kern="1200" dirty="0" smtClean="0">
                          <a:solidFill>
                            <a:srgbClr val="000000"/>
                          </a:solidFill>
                          <a:latin typeface="+mn-lt"/>
                          <a:ea typeface="+mn-ea"/>
                          <a:cs typeface="+mn-cs"/>
                        </a:rPr>
                        <a:t>€ 22.908.717,80</a:t>
                      </a:r>
                      <a:endParaRPr lang="it-IT" sz="1100" b="0" i="0" u="none" strike="noStrike" kern="1200" dirty="0">
                        <a:solidFill>
                          <a:srgbClr val="000000"/>
                        </a:solidFill>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0" i="0" u="none" strike="noStrike" kern="1200" dirty="0">
                          <a:solidFill>
                            <a:srgbClr val="000000"/>
                          </a:solidFill>
                          <a:latin typeface="Calibri"/>
                          <a:ea typeface="+mn-ea"/>
                          <a:cs typeface="+mn-cs"/>
                        </a:rPr>
                        <a:t> €      </a:t>
                      </a:r>
                      <a:r>
                        <a:rPr lang="it-IT" sz="1100" b="0" i="0" u="none" strike="noStrike" kern="1200" dirty="0" smtClean="0">
                          <a:solidFill>
                            <a:srgbClr val="000000"/>
                          </a:solidFill>
                          <a:latin typeface="+mn-lt"/>
                          <a:ea typeface="+mn-ea"/>
                          <a:cs typeface="+mn-cs"/>
                        </a:rPr>
                        <a:t>16.036.102,46</a:t>
                      </a:r>
                      <a:endParaRPr lang="it-IT" sz="1100" b="0" i="0" u="none" strike="noStrike" kern="1200" dirty="0">
                        <a:solidFill>
                          <a:srgbClr val="000000"/>
                        </a:solidFill>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3919">
                <a:tc>
                  <a:txBody>
                    <a:bodyPr/>
                    <a:lstStyle/>
                    <a:p>
                      <a:pPr algn="ctr" fontAlgn="b"/>
                      <a:r>
                        <a:rPr lang="it-IT" sz="1100" b="0" i="0" u="none" strike="noStrike" kern="1200" dirty="0">
                          <a:solidFill>
                            <a:srgbClr val="000000"/>
                          </a:solidFill>
                          <a:latin typeface="Calibri"/>
                          <a:ea typeface="+mn-ea"/>
                          <a:cs typeface="+mn-cs"/>
                        </a:rPr>
                        <a:t>MISURA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100" b="0" i="0" u="none" strike="noStrike" kern="1200" dirty="0">
                          <a:solidFill>
                            <a:srgbClr val="000000"/>
                          </a:solidFill>
                          <a:latin typeface="Calibri"/>
                          <a:ea typeface="+mn-ea"/>
                          <a:cs typeface="+mn-cs"/>
                        </a:rPr>
                        <a:t> </a:t>
                      </a:r>
                      <a:endParaRPr lang="it-IT" sz="1100" b="0" i="0" u="none" strike="noStrike" kern="1200" dirty="0" smtClean="0">
                        <a:solidFill>
                          <a:srgbClr val="000000"/>
                        </a:solidFill>
                        <a:latin typeface="Calibri"/>
                        <a:ea typeface="+mn-ea"/>
                        <a:cs typeface="+mn-cs"/>
                      </a:endParaRPr>
                    </a:p>
                    <a:p>
                      <a:pPr algn="ctr" fontAlgn="t"/>
                      <a:r>
                        <a:rPr lang="it-IT" sz="1100" b="0" i="0" u="none" strike="noStrike" kern="1200" dirty="0" smtClean="0">
                          <a:solidFill>
                            <a:srgbClr val="000000"/>
                          </a:solidFill>
                          <a:latin typeface="+mn-lt"/>
                          <a:ea typeface="+mn-ea"/>
                          <a:cs typeface="+mn-cs"/>
                        </a:rPr>
                        <a:t>€ 28.654.923,00</a:t>
                      </a:r>
                      <a:endParaRPr lang="it-IT" sz="1100" b="0" i="0" u="none" strike="noStrike" kern="1200" dirty="0">
                        <a:solidFill>
                          <a:srgbClr val="000000"/>
                        </a:solidFill>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it-IT" sz="1100" b="0" i="0" u="none" strike="noStrike" kern="1200" dirty="0">
                          <a:solidFill>
                            <a:srgbClr val="000000"/>
                          </a:solidFill>
                          <a:latin typeface="Calibri"/>
                          <a:ea typeface="+mn-ea"/>
                          <a:cs typeface="+mn-cs"/>
                        </a:rPr>
                        <a:t> </a:t>
                      </a:r>
                      <a:endParaRPr lang="it-IT" sz="1100" b="0" i="0" u="none" strike="noStrike" kern="1200" dirty="0" smtClean="0">
                        <a:solidFill>
                          <a:srgbClr val="000000"/>
                        </a:solidFill>
                        <a:latin typeface="Calibri"/>
                        <a:ea typeface="+mn-ea"/>
                        <a:cs typeface="+mn-cs"/>
                      </a:endParaRPr>
                    </a:p>
                    <a:p>
                      <a:pPr algn="ctr" fontAlgn="t"/>
                      <a:r>
                        <a:rPr lang="it-IT" sz="1100" b="0" i="0" u="none" strike="noStrike" kern="1200" dirty="0" smtClean="0">
                          <a:solidFill>
                            <a:srgbClr val="000000"/>
                          </a:solidFill>
                          <a:latin typeface="Calibri"/>
                          <a:ea typeface="+mn-ea"/>
                          <a:cs typeface="+mn-cs"/>
                        </a:rPr>
                        <a:t>€      </a:t>
                      </a:r>
                      <a:r>
                        <a:rPr lang="it-IT" sz="1100" b="0" i="0" u="none" strike="noStrike" kern="1200" dirty="0" smtClean="0">
                          <a:solidFill>
                            <a:srgbClr val="000000"/>
                          </a:solidFill>
                          <a:latin typeface="+mn-lt"/>
                          <a:ea typeface="+mn-ea"/>
                          <a:cs typeface="+mn-cs"/>
                        </a:rPr>
                        <a:t>20.058.446,00</a:t>
                      </a:r>
                      <a:endParaRPr lang="it-IT" sz="1100" b="0" i="0" u="none" strike="noStrike" kern="1200" dirty="0">
                        <a:solidFill>
                          <a:srgbClr val="000000"/>
                        </a:solidFill>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3919">
                <a:tc>
                  <a:txBody>
                    <a:bodyPr/>
                    <a:lstStyle/>
                    <a:p>
                      <a:pPr algn="ctr" fontAlgn="b"/>
                      <a:r>
                        <a:rPr lang="it-IT" sz="1100" b="0" i="0" u="none" strike="noStrike" kern="1200" dirty="0">
                          <a:solidFill>
                            <a:srgbClr val="000000"/>
                          </a:solidFill>
                          <a:latin typeface="Calibri"/>
                          <a:ea typeface="+mn-ea"/>
                          <a:cs typeface="+mn-cs"/>
                        </a:rPr>
                        <a:t>MISURA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b="0" i="0" u="none" strike="noStrike" kern="1200" dirty="0">
                          <a:solidFill>
                            <a:srgbClr val="000000"/>
                          </a:solidFill>
                          <a:latin typeface="Calibri"/>
                          <a:ea typeface="+mn-ea"/>
                          <a:cs typeface="+mn-cs"/>
                        </a:rPr>
                        <a:t> €  </a:t>
                      </a:r>
                      <a:r>
                        <a:rPr lang="it-IT" sz="1100" b="0" i="0" u="none" strike="noStrike" kern="1200" dirty="0" smtClean="0">
                          <a:solidFill>
                            <a:srgbClr val="000000"/>
                          </a:solidFill>
                          <a:latin typeface="+mn-lt"/>
                          <a:ea typeface="+mn-ea"/>
                          <a:cs typeface="+mn-cs"/>
                        </a:rPr>
                        <a:t>58.550.322,90 </a:t>
                      </a:r>
                      <a:r>
                        <a:rPr lang="it-IT" sz="1100" b="0" i="0" u="none" strike="noStrike" kern="1200" dirty="0" smtClean="0">
                          <a:solidFill>
                            <a:srgbClr val="000000"/>
                          </a:solidFill>
                          <a:latin typeface="Calibri"/>
                          <a:ea typeface="+mn-ea"/>
                          <a:cs typeface="+mn-cs"/>
                        </a:rPr>
                        <a:t> </a:t>
                      </a:r>
                      <a:endParaRPr lang="it-IT" sz="1100" b="0" i="0" u="none" strike="noStrike" kern="1200" dirty="0">
                        <a:solidFill>
                          <a:srgbClr val="000000"/>
                        </a:solidFill>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100" b="0" i="0" u="none" strike="noStrike" kern="1200" dirty="0">
                          <a:solidFill>
                            <a:srgbClr val="000000"/>
                          </a:solidFill>
                          <a:latin typeface="Calibri"/>
                          <a:ea typeface="+mn-ea"/>
                          <a:cs typeface="+mn-cs"/>
                        </a:rPr>
                        <a:t> </a:t>
                      </a:r>
                      <a:r>
                        <a:rPr lang="it-IT" sz="1100" b="0" i="0" u="none" strike="noStrike" kern="1200" dirty="0" smtClean="0">
                          <a:solidFill>
                            <a:srgbClr val="000000"/>
                          </a:solidFill>
                          <a:latin typeface="+mn-lt"/>
                          <a:ea typeface="+mn-ea"/>
                          <a:cs typeface="+mn-cs"/>
                        </a:rPr>
                        <a:t>€      40.985.226,03</a:t>
                      </a:r>
                      <a:endParaRPr lang="it-IT" sz="1100" b="0" i="0" u="none" strike="noStrike" kern="1200" dirty="0">
                        <a:solidFill>
                          <a:srgbClr val="000000"/>
                        </a:solidFill>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117">
                <a:tc>
                  <a:txBody>
                    <a:bodyPr/>
                    <a:lstStyle/>
                    <a:p>
                      <a:pPr algn="ctr" fontAlgn="b"/>
                      <a:endParaRPr lang="it-IT" sz="200" b="0" i="0" u="none" strike="noStrike" dirty="0">
                        <a:solidFill>
                          <a:srgbClr val="000000"/>
                        </a:solidFill>
                        <a:latin typeface="Calibri"/>
                      </a:endParaRPr>
                    </a:p>
                  </a:txBody>
                  <a:tcPr marL="9108" marR="9108" marT="9104" marB="0" anchor="ctr">
                    <a:lnT w="12700" cap="flat" cmpd="sng" algn="ctr">
                      <a:solidFill>
                        <a:schemeClr val="tx1"/>
                      </a:solidFill>
                      <a:prstDash val="solid"/>
                      <a:round/>
                      <a:headEnd type="none" w="med" len="med"/>
                      <a:tailEnd type="none" w="med" len="med"/>
                    </a:lnT>
                  </a:tcPr>
                </a:tc>
                <a:tc>
                  <a:txBody>
                    <a:bodyPr/>
                    <a:lstStyle/>
                    <a:p>
                      <a:pPr algn="ctr" fontAlgn="b"/>
                      <a:endParaRPr lang="it-IT" sz="200" b="0" i="0" u="none" strike="noStrike" dirty="0">
                        <a:solidFill>
                          <a:srgbClr val="000000"/>
                        </a:solidFill>
                        <a:latin typeface="Calibri"/>
                      </a:endParaRPr>
                    </a:p>
                  </a:txBody>
                  <a:tcPr marL="9108" marR="9108" marT="91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it-IT" sz="200" b="0" i="0" u="none" strike="noStrike" dirty="0">
                        <a:solidFill>
                          <a:srgbClr val="000000"/>
                        </a:solidFill>
                        <a:latin typeface="Calibri"/>
                      </a:endParaRPr>
                    </a:p>
                  </a:txBody>
                  <a:tcPr marL="9108" marR="9108" marT="91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919">
                <a:tc>
                  <a:txBody>
                    <a:bodyPr/>
                    <a:lstStyle/>
                    <a:p>
                      <a:pPr algn="ctr" fontAlgn="b"/>
                      <a:endParaRPr lang="it-IT" sz="1100" b="0" i="0" u="none" strike="noStrike" dirty="0">
                        <a:solidFill>
                          <a:srgbClr val="000000"/>
                        </a:solidFill>
                        <a:latin typeface="Calibri"/>
                      </a:endParaRPr>
                    </a:p>
                  </a:txBody>
                  <a:tcPr marL="9108" marR="9108" marT="9104" marB="0" anchor="ctr">
                    <a:lnR w="12700" cap="flat" cmpd="sng" algn="ctr">
                      <a:solidFill>
                        <a:schemeClr val="tx1"/>
                      </a:solidFill>
                      <a:prstDash val="solid"/>
                      <a:round/>
                      <a:headEnd type="none" w="med" len="med"/>
                      <a:tailEnd type="none" w="med" len="med"/>
                    </a:lnR>
                  </a:tcPr>
                </a:tc>
                <a:tc>
                  <a:txBody>
                    <a:bodyPr/>
                    <a:lstStyle/>
                    <a:p>
                      <a:pPr algn="ctr" fontAlgn="b"/>
                      <a:r>
                        <a:rPr lang="it-IT" sz="1000" b="1" u="none" strike="noStrike" kern="1200" dirty="0">
                          <a:solidFill>
                            <a:schemeClr val="tx1"/>
                          </a:solidFill>
                          <a:latin typeface="+mn-lt"/>
                          <a:ea typeface="+mn-ea"/>
                          <a:cs typeface="+mn-cs"/>
                        </a:rPr>
                        <a:t> €    110.113.963,70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it-IT" sz="1000" b="1" u="none" strike="noStrike" kern="1200" dirty="0">
                          <a:solidFill>
                            <a:schemeClr val="tx1"/>
                          </a:solidFill>
                          <a:latin typeface="+mn-lt"/>
                          <a:ea typeface="+mn-ea"/>
                          <a:cs typeface="+mn-cs"/>
                        </a:rPr>
                        <a:t> € 77.079.774,49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17446" name="Rettangolo 9"/>
          <p:cNvSpPr>
            <a:spLocks noChangeArrowheads="1"/>
          </p:cNvSpPr>
          <p:nvPr/>
        </p:nvSpPr>
        <p:spPr bwMode="auto">
          <a:xfrm>
            <a:off x="107504" y="2204864"/>
            <a:ext cx="40719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it-IT" altLang="it-IT" sz="900" b="1" dirty="0">
                <a:solidFill>
                  <a:srgbClr val="000000"/>
                </a:solidFill>
                <a:latin typeface="Calibri" pitchFamily="34" charset="0"/>
              </a:rPr>
              <a:t>* valori prudenziali stimati al 30% in meno degli importi massimi ammissibili</a:t>
            </a:r>
          </a:p>
        </p:txBody>
      </p:sp>
      <p:graphicFrame>
        <p:nvGraphicFramePr>
          <p:cNvPr id="11" name="Grafico 10"/>
          <p:cNvGraphicFramePr/>
          <p:nvPr>
            <p:extLst>
              <p:ext uri="{D42A27DB-BD31-4B8C-83A1-F6EECF244321}">
                <p14:modId xmlns:p14="http://schemas.microsoft.com/office/powerpoint/2010/main" val="1516358196"/>
              </p:ext>
            </p:extLst>
          </p:nvPr>
        </p:nvGraphicFramePr>
        <p:xfrm>
          <a:off x="3622606" y="2420888"/>
          <a:ext cx="5522386" cy="27934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it-IT" b="1" i="1" dirty="0" smtClean="0">
                <a:solidFill>
                  <a:srgbClr val="1F497D"/>
                </a:solidFill>
              </a:rPr>
              <a:t>Il Contesto di riferimento</a:t>
            </a:r>
            <a:endParaRPr lang="it-IT"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4</a:t>
            </a:fld>
            <a:endParaRPr lang="it-IT"/>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1615784468"/>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8996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4313" y="71438"/>
            <a:ext cx="8715375" cy="584776"/>
          </a:xfrm>
          <a:prstGeom prst="rect">
            <a:avLst/>
          </a:prstGeom>
        </p:spPr>
        <p:txBody>
          <a:bodyPr>
            <a:spAutoFit/>
          </a:bodyPr>
          <a:lstStyle/>
          <a:p>
            <a:pPr algn="ctr" fontAlgn="ctr">
              <a:defRPr/>
            </a:pPr>
            <a:r>
              <a:rPr lang="it-IT" sz="3200" b="1" dirty="0">
                <a:solidFill>
                  <a:srgbClr val="1F497D"/>
                </a:solidFill>
                <a:latin typeface="+mn-lt"/>
                <a:ea typeface="+mn-ea"/>
              </a:rPr>
              <a:t>Pagamenti</a:t>
            </a:r>
          </a:p>
        </p:txBody>
      </p:sp>
      <p:sp>
        <p:nvSpPr>
          <p:cNvPr id="4" name="Rettangolo 3"/>
          <p:cNvSpPr/>
          <p:nvPr/>
        </p:nvSpPr>
        <p:spPr>
          <a:xfrm>
            <a:off x="400050" y="620713"/>
            <a:ext cx="8532813" cy="646112"/>
          </a:xfrm>
          <a:prstGeom prst="rect">
            <a:avLst/>
          </a:prstGeom>
        </p:spPr>
        <p:txBody>
          <a:bodyPr>
            <a:spAutoFit/>
          </a:bodyPr>
          <a:lstStyle/>
          <a:p>
            <a:pPr algn="ctr"/>
            <a:r>
              <a:rPr lang="it-IT" b="1" u="sng" dirty="0">
                <a:solidFill>
                  <a:srgbClr val="1F497D"/>
                </a:solidFill>
                <a:latin typeface="Calibri" charset="0"/>
              </a:rPr>
              <a:t>AGROAMBIENTE - 214 AZ. 2 e AZ. 4</a:t>
            </a:r>
          </a:p>
          <a:p>
            <a:pPr algn="ctr"/>
            <a:r>
              <a:rPr lang="it-IT" b="1" u="sng" dirty="0">
                <a:solidFill>
                  <a:srgbClr val="1F497D"/>
                </a:solidFill>
                <a:latin typeface="Calibri" charset="0"/>
              </a:rPr>
              <a:t>ANTICIPO 85% annualità 2016 - Riepilogo domande autorizzate all'anticipo</a:t>
            </a:r>
          </a:p>
        </p:txBody>
      </p:sp>
      <p:graphicFrame>
        <p:nvGraphicFramePr>
          <p:cNvPr id="2" name="Tabella 1"/>
          <p:cNvGraphicFramePr>
            <a:graphicFrameLocks noGrp="1"/>
          </p:cNvGraphicFramePr>
          <p:nvPr>
            <p:extLst>
              <p:ext uri="{D42A27DB-BD31-4B8C-83A1-F6EECF244321}">
                <p14:modId xmlns:p14="http://schemas.microsoft.com/office/powerpoint/2010/main" val="3951270702"/>
              </p:ext>
            </p:extLst>
          </p:nvPr>
        </p:nvGraphicFramePr>
        <p:xfrm>
          <a:off x="35496" y="1628800"/>
          <a:ext cx="9036496" cy="2592288"/>
        </p:xfrm>
        <a:graphic>
          <a:graphicData uri="http://schemas.openxmlformats.org/drawingml/2006/table">
            <a:tbl>
              <a:tblPr>
                <a:tableStyleId>{5940675A-B579-460E-94D1-54222C63F5DA}</a:tableStyleId>
              </a:tblPr>
              <a:tblGrid>
                <a:gridCol w="828345"/>
                <a:gridCol w="828345"/>
                <a:gridCol w="903649"/>
                <a:gridCol w="978954"/>
                <a:gridCol w="677737"/>
                <a:gridCol w="1280170"/>
                <a:gridCol w="1280170"/>
                <a:gridCol w="1054258"/>
                <a:gridCol w="1204868"/>
              </a:tblGrid>
              <a:tr h="1752216">
                <a:tc>
                  <a:txBody>
                    <a:bodyPr/>
                    <a:lstStyle/>
                    <a:p>
                      <a:pPr algn="ctr" fontAlgn="ctr"/>
                      <a:r>
                        <a:rPr lang="it-IT" sz="1400" b="1" u="none" strike="noStrike" dirty="0">
                          <a:effectLst/>
                          <a:latin typeface="Calibri"/>
                          <a:cs typeface="Calibri"/>
                        </a:rPr>
                        <a:t> Domande presentate </a:t>
                      </a:r>
                      <a:endParaRPr lang="it-IT" sz="1400" b="1" i="0" u="none" strike="noStrike" dirty="0">
                        <a:solidFill>
                          <a:srgbClr val="000000"/>
                        </a:solidFill>
                        <a:effectLst/>
                        <a:latin typeface="Calibri"/>
                        <a:cs typeface="Calibri"/>
                      </a:endParaRPr>
                    </a:p>
                  </a:txBody>
                  <a:tcPr marL="8868" marR="8868" marT="8868" marB="0" anchor="ctr"/>
                </a:tc>
                <a:tc>
                  <a:txBody>
                    <a:bodyPr/>
                    <a:lstStyle/>
                    <a:p>
                      <a:pPr algn="ctr" fontAlgn="ctr"/>
                      <a:r>
                        <a:rPr lang="it-IT" sz="1400" b="1" u="none" strike="noStrike" dirty="0">
                          <a:effectLst/>
                          <a:latin typeface="Calibri"/>
                          <a:cs typeface="Calibri"/>
                        </a:rPr>
                        <a:t> Domande autorizzate </a:t>
                      </a:r>
                      <a:endParaRPr lang="it-IT" sz="1400" b="1" i="0" u="none" strike="noStrike" dirty="0">
                        <a:solidFill>
                          <a:srgbClr val="000000"/>
                        </a:solidFill>
                        <a:effectLst/>
                        <a:latin typeface="Calibri"/>
                        <a:cs typeface="Calibri"/>
                      </a:endParaRPr>
                    </a:p>
                  </a:txBody>
                  <a:tcPr marL="8868" marR="8868" marT="8868" marB="0" anchor="ctr"/>
                </a:tc>
                <a:tc>
                  <a:txBody>
                    <a:bodyPr/>
                    <a:lstStyle/>
                    <a:p>
                      <a:pPr algn="ctr" fontAlgn="ctr"/>
                      <a:r>
                        <a:rPr lang="it-IT" sz="1400" b="1" u="none" strike="noStrike" dirty="0">
                          <a:effectLst/>
                          <a:latin typeface="Calibri"/>
                          <a:cs typeface="Calibri"/>
                        </a:rPr>
                        <a:t> Domande elaborate </a:t>
                      </a:r>
                      <a:endParaRPr lang="it-IT" sz="1400" b="1" i="0" u="none" strike="noStrike" dirty="0">
                        <a:solidFill>
                          <a:srgbClr val="000000"/>
                        </a:solidFill>
                        <a:effectLst/>
                        <a:latin typeface="Calibri"/>
                        <a:cs typeface="Calibri"/>
                      </a:endParaRPr>
                    </a:p>
                  </a:txBody>
                  <a:tcPr marL="8868" marR="8868" marT="8868" marB="0" anchor="ctr"/>
                </a:tc>
                <a:tc>
                  <a:txBody>
                    <a:bodyPr/>
                    <a:lstStyle/>
                    <a:p>
                      <a:pPr algn="ctr" fontAlgn="ctr"/>
                      <a:r>
                        <a:rPr lang="it-IT" sz="1400" b="1" u="none" strike="noStrike" dirty="0">
                          <a:effectLst/>
                          <a:latin typeface="Calibri"/>
                          <a:cs typeface="Calibri"/>
                        </a:rPr>
                        <a:t> Domande in erogazione - prima tranche </a:t>
                      </a:r>
                      <a:endParaRPr lang="it-IT" sz="1400" b="1" i="0" u="none" strike="noStrike" dirty="0">
                        <a:solidFill>
                          <a:srgbClr val="000000"/>
                        </a:solidFill>
                        <a:effectLst/>
                        <a:latin typeface="Calibri"/>
                        <a:cs typeface="Calibri"/>
                      </a:endParaRPr>
                    </a:p>
                  </a:txBody>
                  <a:tcPr marL="8868" marR="8868" marT="8868" marB="0" anchor="ctr"/>
                </a:tc>
                <a:tc>
                  <a:txBody>
                    <a:bodyPr/>
                    <a:lstStyle/>
                    <a:p>
                      <a:pPr algn="ctr" fontAlgn="ctr"/>
                      <a:r>
                        <a:rPr lang="it-IT" sz="1400" b="1" u="none" strike="noStrike" dirty="0">
                          <a:effectLst/>
                          <a:latin typeface="Calibri"/>
                          <a:cs typeface="Calibri"/>
                        </a:rPr>
                        <a:t> % Domande prima tranche </a:t>
                      </a:r>
                      <a:endParaRPr lang="it-IT" sz="1400" b="1" i="0" u="none" strike="noStrike" dirty="0">
                        <a:solidFill>
                          <a:srgbClr val="000000"/>
                        </a:solidFill>
                        <a:effectLst/>
                        <a:latin typeface="Calibri"/>
                        <a:cs typeface="Calibri"/>
                      </a:endParaRPr>
                    </a:p>
                  </a:txBody>
                  <a:tcPr marL="8868" marR="8868" marT="8868" marB="0" anchor="ctr"/>
                </a:tc>
                <a:tc>
                  <a:txBody>
                    <a:bodyPr/>
                    <a:lstStyle/>
                    <a:p>
                      <a:pPr algn="ctr" fontAlgn="ctr"/>
                      <a:r>
                        <a:rPr lang="it-IT" sz="1400" b="1" u="none" strike="noStrike" dirty="0">
                          <a:effectLst/>
                          <a:latin typeface="Calibri"/>
                          <a:cs typeface="Calibri"/>
                        </a:rPr>
                        <a:t> Importo Totale </a:t>
                      </a:r>
                      <a:endParaRPr lang="it-IT" sz="1400" b="1" i="0" u="none" strike="noStrike" dirty="0">
                        <a:solidFill>
                          <a:srgbClr val="000000"/>
                        </a:solidFill>
                        <a:effectLst/>
                        <a:latin typeface="Calibri"/>
                        <a:cs typeface="Calibri"/>
                      </a:endParaRPr>
                    </a:p>
                  </a:txBody>
                  <a:tcPr marL="8868" marR="8868" marT="8868" marB="0" anchor="ctr"/>
                </a:tc>
                <a:tc>
                  <a:txBody>
                    <a:bodyPr/>
                    <a:lstStyle/>
                    <a:p>
                      <a:pPr algn="ctr" fontAlgn="ctr"/>
                      <a:r>
                        <a:rPr lang="it-IT" sz="1400" b="1" u="none" strike="noStrike" dirty="0">
                          <a:effectLst/>
                          <a:latin typeface="Calibri"/>
                          <a:cs typeface="Calibri"/>
                        </a:rPr>
                        <a:t> Quota Comunitaria </a:t>
                      </a:r>
                      <a:endParaRPr lang="it-IT" sz="1400" b="1" i="0" u="none" strike="noStrike" dirty="0">
                        <a:solidFill>
                          <a:srgbClr val="000000"/>
                        </a:solidFill>
                        <a:effectLst/>
                        <a:latin typeface="Calibri"/>
                        <a:cs typeface="Calibri"/>
                      </a:endParaRPr>
                    </a:p>
                  </a:txBody>
                  <a:tcPr marL="8868" marR="8868" marT="8868" marB="0" anchor="ctr"/>
                </a:tc>
                <a:tc>
                  <a:txBody>
                    <a:bodyPr/>
                    <a:lstStyle/>
                    <a:p>
                      <a:pPr algn="ctr" fontAlgn="ctr"/>
                      <a:r>
                        <a:rPr lang="it-IT" sz="1400" b="1" u="none" strike="noStrike" dirty="0">
                          <a:effectLst/>
                          <a:latin typeface="Calibri"/>
                          <a:cs typeface="Calibri"/>
                        </a:rPr>
                        <a:t> Quota Nazionale </a:t>
                      </a:r>
                      <a:endParaRPr lang="it-IT" sz="1400" b="1" i="0" u="none" strike="noStrike" dirty="0">
                        <a:solidFill>
                          <a:srgbClr val="000000"/>
                        </a:solidFill>
                        <a:effectLst/>
                        <a:latin typeface="Calibri"/>
                        <a:cs typeface="Calibri"/>
                      </a:endParaRPr>
                    </a:p>
                  </a:txBody>
                  <a:tcPr marL="8868" marR="8868" marT="8868" marB="0" anchor="ctr"/>
                </a:tc>
                <a:tc>
                  <a:txBody>
                    <a:bodyPr/>
                    <a:lstStyle/>
                    <a:p>
                      <a:pPr algn="ctr" fontAlgn="ctr"/>
                      <a:r>
                        <a:rPr lang="it-IT" sz="1400" b="1" u="none" strike="noStrike" dirty="0">
                          <a:effectLst/>
                          <a:latin typeface="Calibri"/>
                          <a:cs typeface="Calibri"/>
                        </a:rPr>
                        <a:t> Quota Regionale </a:t>
                      </a:r>
                      <a:endParaRPr lang="it-IT" sz="1400" b="1" i="0" u="none" strike="noStrike" dirty="0">
                        <a:solidFill>
                          <a:srgbClr val="000000"/>
                        </a:solidFill>
                        <a:effectLst/>
                        <a:latin typeface="Calibri"/>
                        <a:cs typeface="Calibri"/>
                      </a:endParaRPr>
                    </a:p>
                  </a:txBody>
                  <a:tcPr marL="8868" marR="8868" marT="8868" marB="0" anchor="ctr"/>
                </a:tc>
              </a:tr>
              <a:tr h="840072">
                <a:tc>
                  <a:txBody>
                    <a:bodyPr/>
                    <a:lstStyle/>
                    <a:p>
                      <a:pPr algn="ctr" fontAlgn="b"/>
                      <a:r>
                        <a:rPr lang="nb-NO" sz="1400" u="none" strike="noStrike" dirty="0">
                          <a:effectLst/>
                          <a:latin typeface="Calibri"/>
                          <a:cs typeface="Calibri"/>
                        </a:rPr>
                        <a:t>5.451</a:t>
                      </a:r>
                      <a:endParaRPr lang="nb-NO" sz="1400" b="0" i="0" u="none" strike="noStrike" dirty="0">
                        <a:solidFill>
                          <a:srgbClr val="000000"/>
                        </a:solidFill>
                        <a:effectLst/>
                        <a:latin typeface="Calibri"/>
                        <a:cs typeface="Calibri"/>
                      </a:endParaRPr>
                    </a:p>
                  </a:txBody>
                  <a:tcPr marL="8868" marR="8868" marT="8868" marB="0" anchor="ctr"/>
                </a:tc>
                <a:tc>
                  <a:txBody>
                    <a:bodyPr/>
                    <a:lstStyle/>
                    <a:p>
                      <a:pPr algn="ctr" fontAlgn="b"/>
                      <a:r>
                        <a:rPr lang="hr-HR" sz="1400" u="none" strike="noStrike" dirty="0">
                          <a:effectLst/>
                          <a:latin typeface="Calibri"/>
                          <a:cs typeface="Calibri"/>
                        </a:rPr>
                        <a:t>4.654</a:t>
                      </a:r>
                      <a:endParaRPr lang="hr-HR" sz="1400" b="0" i="0" u="none" strike="noStrike" dirty="0">
                        <a:solidFill>
                          <a:srgbClr val="000000"/>
                        </a:solidFill>
                        <a:effectLst/>
                        <a:latin typeface="Calibri"/>
                        <a:cs typeface="Calibri"/>
                      </a:endParaRPr>
                    </a:p>
                  </a:txBody>
                  <a:tcPr marL="8868" marR="8868" marT="8868" marB="0" anchor="ctr"/>
                </a:tc>
                <a:tc>
                  <a:txBody>
                    <a:bodyPr/>
                    <a:lstStyle/>
                    <a:p>
                      <a:pPr algn="ctr" fontAlgn="b"/>
                      <a:r>
                        <a:rPr lang="hr-HR" sz="1400" u="none" strike="noStrike" dirty="0">
                          <a:effectLst/>
                          <a:latin typeface="Calibri"/>
                          <a:cs typeface="Calibri"/>
                        </a:rPr>
                        <a:t>4.654</a:t>
                      </a:r>
                      <a:endParaRPr lang="hr-HR" sz="1400" b="0" i="0" u="none" strike="noStrike" dirty="0">
                        <a:solidFill>
                          <a:srgbClr val="000000"/>
                        </a:solidFill>
                        <a:effectLst/>
                        <a:latin typeface="Calibri"/>
                        <a:cs typeface="Calibri"/>
                      </a:endParaRPr>
                    </a:p>
                  </a:txBody>
                  <a:tcPr marL="8868" marR="8868" marT="8868" marB="0" anchor="ctr"/>
                </a:tc>
                <a:tc>
                  <a:txBody>
                    <a:bodyPr/>
                    <a:lstStyle/>
                    <a:p>
                      <a:pPr algn="ctr" fontAlgn="b"/>
                      <a:r>
                        <a:rPr lang="hr-HR" sz="1400" u="none" strike="noStrike" dirty="0">
                          <a:effectLst/>
                          <a:latin typeface="Calibri"/>
                          <a:cs typeface="Calibri"/>
                        </a:rPr>
                        <a:t> 3.725 </a:t>
                      </a:r>
                      <a:endParaRPr lang="hr-HR" sz="1400" b="0" i="0" u="none" strike="noStrike" dirty="0">
                        <a:solidFill>
                          <a:srgbClr val="000000"/>
                        </a:solidFill>
                        <a:effectLst/>
                        <a:latin typeface="Calibri"/>
                        <a:cs typeface="Calibri"/>
                      </a:endParaRPr>
                    </a:p>
                  </a:txBody>
                  <a:tcPr marL="8868" marR="8868" marT="8868" marB="0" anchor="ctr"/>
                </a:tc>
                <a:tc>
                  <a:txBody>
                    <a:bodyPr/>
                    <a:lstStyle/>
                    <a:p>
                      <a:pPr algn="ctr" fontAlgn="b"/>
                      <a:r>
                        <a:rPr lang="mr-IN" sz="1400" u="none" strike="noStrike" dirty="0">
                          <a:effectLst/>
                          <a:latin typeface="Calibri"/>
                          <a:cs typeface="Calibri"/>
                        </a:rPr>
                        <a:t>85,4%</a:t>
                      </a:r>
                      <a:endParaRPr lang="mr-IN" sz="1400" b="0" i="0" u="none" strike="noStrike" dirty="0">
                        <a:solidFill>
                          <a:srgbClr val="000000"/>
                        </a:solidFill>
                        <a:effectLst/>
                        <a:latin typeface="Calibri"/>
                        <a:cs typeface="Calibri"/>
                      </a:endParaRPr>
                    </a:p>
                  </a:txBody>
                  <a:tcPr marL="8868" marR="8868" marT="8868" marB="0" anchor="ctr"/>
                </a:tc>
                <a:tc>
                  <a:txBody>
                    <a:bodyPr/>
                    <a:lstStyle/>
                    <a:p>
                      <a:pPr algn="ctr" fontAlgn="b"/>
                      <a:r>
                        <a:rPr lang="hr-HR" sz="1400" u="none" strike="noStrike" dirty="0">
                          <a:effectLst/>
                          <a:latin typeface="Calibri"/>
                          <a:cs typeface="Calibri"/>
                        </a:rPr>
                        <a:t> 23.620.631,58 </a:t>
                      </a:r>
                      <a:endParaRPr lang="hr-HR" sz="1400" b="0" i="0" u="none" strike="noStrike" dirty="0">
                        <a:solidFill>
                          <a:srgbClr val="000000"/>
                        </a:solidFill>
                        <a:effectLst/>
                        <a:latin typeface="Calibri"/>
                        <a:cs typeface="Calibri"/>
                      </a:endParaRPr>
                    </a:p>
                  </a:txBody>
                  <a:tcPr marL="8868" marR="8868" marT="8868" marB="0" anchor="ctr"/>
                </a:tc>
                <a:tc>
                  <a:txBody>
                    <a:bodyPr/>
                    <a:lstStyle/>
                    <a:p>
                      <a:pPr algn="ctr" fontAlgn="b"/>
                      <a:r>
                        <a:rPr lang="nb-NO" sz="1400" u="none" strike="noStrike" dirty="0">
                          <a:effectLst/>
                          <a:latin typeface="Calibri"/>
                          <a:cs typeface="Calibri"/>
                        </a:rPr>
                        <a:t> 14.290.482,27 </a:t>
                      </a:r>
                      <a:endParaRPr lang="nb-NO" sz="1400" b="0" i="0" u="none" strike="noStrike" dirty="0">
                        <a:solidFill>
                          <a:srgbClr val="000000"/>
                        </a:solidFill>
                        <a:effectLst/>
                        <a:latin typeface="Calibri"/>
                        <a:cs typeface="Calibri"/>
                      </a:endParaRPr>
                    </a:p>
                  </a:txBody>
                  <a:tcPr marL="8868" marR="8868" marT="8868" marB="0" anchor="ctr"/>
                </a:tc>
                <a:tc>
                  <a:txBody>
                    <a:bodyPr/>
                    <a:lstStyle/>
                    <a:p>
                      <a:pPr algn="ctr" fontAlgn="b"/>
                      <a:r>
                        <a:rPr lang="hr-HR" sz="1400" u="none" strike="noStrike" dirty="0">
                          <a:effectLst/>
                          <a:latin typeface="Calibri"/>
                          <a:cs typeface="Calibri"/>
                        </a:rPr>
                        <a:t> 6.531.105,01 </a:t>
                      </a:r>
                      <a:endParaRPr lang="hr-HR" sz="1400" b="0" i="0" u="none" strike="noStrike" dirty="0">
                        <a:solidFill>
                          <a:srgbClr val="000000"/>
                        </a:solidFill>
                        <a:effectLst/>
                        <a:latin typeface="Calibri"/>
                        <a:cs typeface="Calibri"/>
                      </a:endParaRPr>
                    </a:p>
                  </a:txBody>
                  <a:tcPr marL="8868" marR="8868" marT="8868" marB="0" anchor="ctr"/>
                </a:tc>
                <a:tc>
                  <a:txBody>
                    <a:bodyPr/>
                    <a:lstStyle/>
                    <a:p>
                      <a:pPr algn="ctr" fontAlgn="b"/>
                      <a:r>
                        <a:rPr lang="nb-NO" sz="1400" u="none" strike="noStrike" dirty="0">
                          <a:effectLst/>
                          <a:latin typeface="Calibri"/>
                          <a:cs typeface="Calibri"/>
                        </a:rPr>
                        <a:t> 2.799.044,30 </a:t>
                      </a:r>
                      <a:endParaRPr lang="nb-NO" sz="1400" b="0" i="0" u="none" strike="noStrike" dirty="0">
                        <a:solidFill>
                          <a:srgbClr val="000000"/>
                        </a:solidFill>
                        <a:effectLst/>
                        <a:latin typeface="Calibri"/>
                        <a:cs typeface="Calibri"/>
                      </a:endParaRPr>
                    </a:p>
                  </a:txBody>
                  <a:tcPr marL="8868" marR="8868" marT="8868" marB="0" anchor="ctr"/>
                </a:tc>
              </a:tr>
            </a:tbl>
          </a:graphicData>
        </a:graphic>
      </p:graphicFrame>
    </p:spTree>
    <p:extLst>
      <p:ext uri="{BB962C8B-B14F-4D97-AF65-F5344CB8AC3E}">
        <p14:creationId xmlns:p14="http://schemas.microsoft.com/office/powerpoint/2010/main" val="36777405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idx="1"/>
            <p:extLst>
              <p:ext uri="{D42A27DB-BD31-4B8C-83A1-F6EECF244321}">
                <p14:modId xmlns:p14="http://schemas.microsoft.com/office/powerpoint/2010/main" val="1089524080"/>
              </p:ext>
            </p:extLst>
          </p:nvPr>
        </p:nvGraphicFramePr>
        <p:xfrm>
          <a:off x="107504" y="980728"/>
          <a:ext cx="892899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contenuto 1"/>
          <p:cNvSpPr>
            <a:spLocks noGrp="1"/>
          </p:cNvSpPr>
          <p:nvPr>
            <p:ph idx="1"/>
          </p:nvPr>
        </p:nvSpPr>
        <p:spPr>
          <a:xfrm>
            <a:off x="215008" y="116632"/>
            <a:ext cx="8605464" cy="720080"/>
          </a:xfrm>
        </p:spPr>
        <p:txBody>
          <a:bodyPr/>
          <a:lstStyle/>
          <a:p>
            <a:pPr marL="260350" indent="12700" algn="ctr">
              <a:buNone/>
            </a:pPr>
            <a:r>
              <a:rPr lang="it-IT" dirty="0" smtClean="0">
                <a:solidFill>
                  <a:schemeClr val="tx2"/>
                </a:solidFill>
                <a:latin typeface="Times New Roman" pitchFamily="18" charset="0"/>
                <a:cs typeface="Times New Roman" pitchFamily="18" charset="0"/>
              </a:rPr>
              <a:t>Nuova disciplina UMA</a:t>
            </a:r>
          </a:p>
          <a:p>
            <a:pPr marL="260350" indent="12700" algn="just">
              <a:buNone/>
            </a:pPr>
            <a:endParaRPr lang="it-IT" sz="2400" dirty="0" smtClean="0">
              <a:latin typeface="Times New Roman" pitchFamily="18" charset="0"/>
              <a:cs typeface="Times New Roman" pitchFamily="18" charset="0"/>
            </a:endParaRPr>
          </a:p>
          <a:p>
            <a:pPr>
              <a:buNone/>
            </a:pPr>
            <a:endParaRPr lang="it-IT" sz="1600" b="1" dirty="0" smtClean="0"/>
          </a:p>
          <a:p>
            <a:pPr marL="260350" indent="12700" algn="just">
              <a:buFont typeface="Wingdings" pitchFamily="2" charset="2"/>
              <a:buChar char="ü"/>
            </a:pPr>
            <a:endParaRPr lang="it-IT" sz="1600" dirty="0" smtClean="0"/>
          </a:p>
        </p:txBody>
      </p:sp>
    </p:spTree>
    <p:extLst>
      <p:ext uri="{BB962C8B-B14F-4D97-AF65-F5344CB8AC3E}">
        <p14:creationId xmlns:p14="http://schemas.microsoft.com/office/powerpoint/2010/main" val="284094489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998950028"/>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4294967295"/>
          </p:nvPr>
        </p:nvSpPr>
        <p:spPr>
          <a:xfrm>
            <a:off x="457200" y="6356350"/>
            <a:ext cx="2133600" cy="365125"/>
          </a:xfrm>
          <a:prstGeom prst="rect">
            <a:avLst/>
          </a:prstGeom>
        </p:spPr>
        <p:txBody>
          <a:bodyPr/>
          <a:lstStyle/>
          <a:p>
            <a:pPr>
              <a:defRPr/>
            </a:pPr>
            <a:fld id="{07C70D68-8BEF-4F34-8F7A-225B90205A18}" type="datetime1">
              <a:rPr lang="it-IT" smtClean="0"/>
              <a:pPr>
                <a:defRPr/>
              </a:pPr>
              <a:t>30/01/17</a:t>
            </a:fld>
            <a:endParaRPr lang="it-IT" dirty="0"/>
          </a:p>
        </p:txBody>
      </p:sp>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42</a:t>
            </a:fld>
            <a:endParaRPr lang="it-IT" dirty="0"/>
          </a:p>
        </p:txBody>
      </p:sp>
      <p:sp>
        <p:nvSpPr>
          <p:cNvPr id="5" name="Segnaposto contenuto 4"/>
          <p:cNvSpPr>
            <a:spLocks noGrp="1"/>
          </p:cNvSpPr>
          <p:nvPr>
            <p:ph idx="21"/>
          </p:nvPr>
        </p:nvSpPr>
        <p:spPr/>
        <p:txBody>
          <a:bodyPr/>
          <a:lstStyle/>
          <a:p>
            <a:pPr algn="ctr">
              <a:buNone/>
            </a:pPr>
            <a:r>
              <a:rPr lang="it-IT" dirty="0" smtClean="0">
                <a:solidFill>
                  <a:schemeClr val="tx2"/>
                </a:solidFill>
                <a:latin typeface="Times New Roman" pitchFamily="18" charset="0"/>
                <a:cs typeface="Times New Roman" pitchFamily="18" charset="0"/>
              </a:rPr>
              <a:t>UMA: Attività dell’ARCEA</a:t>
            </a:r>
            <a:endParaRPr lang="it-IT"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1046825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idx="1"/>
            <p:extLst>
              <p:ext uri="{D42A27DB-BD31-4B8C-83A1-F6EECF244321}">
                <p14:modId xmlns:p14="http://schemas.microsoft.com/office/powerpoint/2010/main" val="2173554058"/>
              </p:ext>
            </p:extLst>
          </p:nvPr>
        </p:nvGraphicFramePr>
        <p:xfrm>
          <a:off x="457200" y="620688"/>
          <a:ext cx="850728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fld id="{1702CDE7-171E-CB48-8875-FB83627CA2BB}" type="slidenum">
              <a:rPr lang="it-IT" smtClean="0"/>
              <a:pPr/>
              <a:t>43</a:t>
            </a:fld>
            <a:endParaRPr lang="it-IT"/>
          </a:p>
        </p:txBody>
      </p:sp>
      <p:sp>
        <p:nvSpPr>
          <p:cNvPr id="8" name="Segnaposto contenuto 4"/>
          <p:cNvSpPr txBox="1">
            <a:spLocks/>
          </p:cNvSpPr>
          <p:nvPr/>
        </p:nvSpPr>
        <p:spPr>
          <a:xfrm>
            <a:off x="88445" y="44624"/>
            <a:ext cx="8948051" cy="740627"/>
          </a:xfrm>
          <a:prstGeom prst="rect">
            <a:avLst/>
          </a:prstGeom>
        </p:spPr>
        <p:txBody>
          <a:bodyPr/>
          <a:lstStyle/>
          <a:p>
            <a:pPr algn="ctr">
              <a:buNone/>
            </a:pPr>
            <a:r>
              <a:rPr lang="it-IT" sz="3200" dirty="0" smtClean="0">
                <a:solidFill>
                  <a:schemeClr val="tx2"/>
                </a:solidFill>
                <a:cs typeface="Times New Roman" pitchFamily="18" charset="0"/>
              </a:rPr>
              <a:t>Il portale UMA: https://uma.arcea.it </a:t>
            </a:r>
          </a:p>
        </p:txBody>
      </p:sp>
    </p:spTree>
    <p:extLst>
      <p:ext uri="{BB962C8B-B14F-4D97-AF65-F5344CB8AC3E}">
        <p14:creationId xmlns:p14="http://schemas.microsoft.com/office/powerpoint/2010/main" val="33139770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3837334589"/>
              </p:ext>
            </p:extLst>
          </p:nvPr>
        </p:nvGraphicFramePr>
        <p:xfrm>
          <a:off x="107504" y="836712"/>
          <a:ext cx="892899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4294967295"/>
          </p:nvPr>
        </p:nvSpPr>
        <p:spPr>
          <a:xfrm>
            <a:off x="457200" y="6356350"/>
            <a:ext cx="2133600" cy="365125"/>
          </a:xfrm>
          <a:prstGeom prst="rect">
            <a:avLst/>
          </a:prstGeom>
        </p:spPr>
        <p:txBody>
          <a:bodyPr/>
          <a:lstStyle/>
          <a:p>
            <a:pPr>
              <a:defRPr/>
            </a:pPr>
            <a:fld id="{07C70D68-8BEF-4F34-8F7A-225B90205A18}" type="datetime1">
              <a:rPr lang="it-IT" smtClean="0"/>
              <a:pPr>
                <a:defRPr/>
              </a:pPr>
              <a:t>30/01/17</a:t>
            </a:fld>
            <a:endParaRPr lang="it-IT" dirty="0"/>
          </a:p>
        </p:txBody>
      </p:sp>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44</a:t>
            </a:fld>
            <a:endParaRPr lang="it-IT" dirty="0"/>
          </a:p>
        </p:txBody>
      </p:sp>
      <p:sp>
        <p:nvSpPr>
          <p:cNvPr id="5" name="Segnaposto contenuto 4"/>
          <p:cNvSpPr>
            <a:spLocks noGrp="1"/>
          </p:cNvSpPr>
          <p:nvPr>
            <p:ph idx="21"/>
          </p:nvPr>
        </p:nvSpPr>
        <p:spPr/>
        <p:txBody>
          <a:bodyPr/>
          <a:lstStyle/>
          <a:p>
            <a:pPr algn="ctr">
              <a:buNone/>
            </a:pPr>
            <a:r>
              <a:rPr lang="it-IT" dirty="0" smtClean="0">
                <a:solidFill>
                  <a:schemeClr val="tx2"/>
                </a:solidFill>
                <a:latin typeface="Times New Roman" pitchFamily="18" charset="0"/>
                <a:cs typeface="Times New Roman" pitchFamily="18" charset="0"/>
              </a:rPr>
              <a:t>Accesso utenti beneficiari UMA</a:t>
            </a:r>
            <a:endParaRPr lang="it-IT"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9608618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p:cNvGraphicFramePr>
            <a:graphicFrameLocks noGrp="1"/>
          </p:cNvGraphicFramePr>
          <p:nvPr>
            <p:ph idx="1"/>
            <p:extLst>
              <p:ext uri="{D42A27DB-BD31-4B8C-83A1-F6EECF244321}">
                <p14:modId xmlns:p14="http://schemas.microsoft.com/office/powerpoint/2010/main" val="2725427996"/>
              </p:ext>
            </p:extLst>
          </p:nvPr>
        </p:nvGraphicFramePr>
        <p:xfrm>
          <a:off x="107504" y="980728"/>
          <a:ext cx="892899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4294967295"/>
          </p:nvPr>
        </p:nvSpPr>
        <p:spPr>
          <a:xfrm>
            <a:off x="457200" y="6356350"/>
            <a:ext cx="2133600" cy="365125"/>
          </a:xfrm>
          <a:prstGeom prst="rect">
            <a:avLst/>
          </a:prstGeom>
        </p:spPr>
        <p:txBody>
          <a:bodyPr/>
          <a:lstStyle/>
          <a:p>
            <a:pPr>
              <a:defRPr/>
            </a:pPr>
            <a:fld id="{07C70D68-8BEF-4F34-8F7A-225B90205A18}" type="datetime1">
              <a:rPr lang="it-IT" smtClean="0"/>
              <a:pPr>
                <a:defRPr/>
              </a:pPr>
              <a:t>30/01/17</a:t>
            </a:fld>
            <a:endParaRPr lang="it-IT" dirty="0"/>
          </a:p>
        </p:txBody>
      </p:sp>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45</a:t>
            </a:fld>
            <a:endParaRPr lang="it-IT" dirty="0"/>
          </a:p>
        </p:txBody>
      </p:sp>
      <p:sp>
        <p:nvSpPr>
          <p:cNvPr id="5" name="Segnaposto contenuto 4"/>
          <p:cNvSpPr>
            <a:spLocks noGrp="1"/>
          </p:cNvSpPr>
          <p:nvPr>
            <p:ph idx="21"/>
          </p:nvPr>
        </p:nvSpPr>
        <p:spPr>
          <a:xfrm>
            <a:off x="88445" y="96085"/>
            <a:ext cx="8948051" cy="596611"/>
          </a:xfrm>
        </p:spPr>
        <p:txBody>
          <a:bodyPr/>
          <a:lstStyle/>
          <a:p>
            <a:pPr algn="ctr">
              <a:buNone/>
            </a:pPr>
            <a:r>
              <a:rPr lang="it-IT" dirty="0" smtClean="0">
                <a:solidFill>
                  <a:schemeClr val="tx2"/>
                </a:solidFill>
                <a:latin typeface="Times New Roman" pitchFamily="18" charset="0"/>
                <a:cs typeface="Times New Roman" pitchFamily="18" charset="0"/>
              </a:rPr>
              <a:t>Gestione pratiche UMA</a:t>
            </a:r>
            <a:endParaRPr lang="it-IT"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0661588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457200" y="13116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1800" b="1" dirty="0">
                <a:solidFill>
                  <a:srgbClr val="1F497D"/>
                </a:solidFill>
                <a:latin typeface="Times New Roman" charset="0"/>
              </a:rPr>
            </a:br>
            <a:endParaRPr lang="it-IT" sz="1800" b="1" dirty="0">
              <a:solidFill>
                <a:srgbClr val="1F497D"/>
              </a:solidFill>
              <a:latin typeface="Times New Roman" charset="0"/>
            </a:endParaRPr>
          </a:p>
        </p:txBody>
      </p:sp>
      <p:sp>
        <p:nvSpPr>
          <p:cNvPr id="65539" name="Rectangle 3"/>
          <p:cNvSpPr>
            <a:spLocks noGrp="1" noChangeArrowheads="1"/>
          </p:cNvSpPr>
          <p:nvPr>
            <p:ph type="body" idx="4294967295"/>
          </p:nvPr>
        </p:nvSpPr>
        <p:spPr bwMode="auto">
          <a:xfrm>
            <a:off x="6659563" y="1196975"/>
            <a:ext cx="2305050" cy="4032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lnSpc>
                <a:spcPct val="80000"/>
              </a:lnSpc>
              <a:buFont typeface="Arial" charset="0"/>
              <a:buNone/>
            </a:pPr>
            <a:endParaRPr lang="it-IT" sz="2400" b="1" dirty="0">
              <a:latin typeface="Times New Roman" charset="0"/>
            </a:endParaRPr>
          </a:p>
          <a:p>
            <a:pPr algn="r">
              <a:lnSpc>
                <a:spcPct val="90000"/>
              </a:lnSpc>
              <a:buFont typeface="Arial" charset="0"/>
              <a:buNone/>
            </a:pPr>
            <a:r>
              <a:rPr lang="it-IT" sz="2400" b="1" dirty="0">
                <a:solidFill>
                  <a:srgbClr val="1F497D"/>
                </a:solidFill>
                <a:effectLst>
                  <a:outerShdw blurRad="38100" dist="38100" dir="2700000" algn="tl">
                    <a:srgbClr val="DDDDDD"/>
                  </a:outerShdw>
                </a:effectLst>
                <a:latin typeface="Times New Roman" charset="0"/>
              </a:rPr>
              <a:t>Corte dei Conti</a:t>
            </a:r>
            <a:r>
              <a:rPr lang="it-IT" sz="2400" dirty="0">
                <a:solidFill>
                  <a:srgbClr val="1F497D"/>
                </a:solidFill>
                <a:latin typeface="Times New Roman" charset="0"/>
              </a:rPr>
              <a:t> </a:t>
            </a:r>
            <a:r>
              <a:rPr lang="it-IT" sz="2400" u="sng" dirty="0">
                <a:solidFill>
                  <a:srgbClr val="1F497D"/>
                </a:solidFill>
                <a:latin typeface="Times New Roman" charset="0"/>
              </a:rPr>
              <a:t>Relazione  annuale 2016</a:t>
            </a:r>
            <a:r>
              <a:rPr lang="it-IT" sz="2400" dirty="0">
                <a:solidFill>
                  <a:srgbClr val="1F497D"/>
                </a:solidFill>
                <a:latin typeface="Times New Roman" charset="0"/>
              </a:rPr>
              <a:t> </a:t>
            </a:r>
            <a:r>
              <a:rPr lang="it-IT" sz="2400" b="1" dirty="0">
                <a:solidFill>
                  <a:srgbClr val="1F497D"/>
                </a:solidFill>
                <a:latin typeface="Times New Roman" charset="0"/>
              </a:rPr>
              <a:t> </a:t>
            </a:r>
          </a:p>
          <a:p>
            <a:pPr algn="r">
              <a:lnSpc>
                <a:spcPct val="90000"/>
              </a:lnSpc>
              <a:buFont typeface="Arial" charset="0"/>
              <a:buNone/>
            </a:pPr>
            <a:r>
              <a:rPr lang="ja-JP" altLang="it-IT" sz="2000" b="1" dirty="0">
                <a:solidFill>
                  <a:srgbClr val="1F497D"/>
                </a:solidFill>
                <a:latin typeface="Times New Roman" charset="0"/>
              </a:rPr>
              <a:t>“</a:t>
            </a:r>
            <a:r>
              <a:rPr lang="it-IT" sz="2000" i="1" dirty="0">
                <a:solidFill>
                  <a:srgbClr val="1F497D"/>
                </a:solidFill>
                <a:latin typeface="Times New Roman" charset="0"/>
              </a:rPr>
              <a:t>I rapporti finanziari con l</a:t>
            </a:r>
            <a:r>
              <a:rPr lang="ja-JP" altLang="it-IT" sz="2000" i="1" dirty="0">
                <a:solidFill>
                  <a:srgbClr val="1F497D"/>
                </a:solidFill>
                <a:latin typeface="Times New Roman" charset="0"/>
              </a:rPr>
              <a:t>’</a:t>
            </a:r>
            <a:r>
              <a:rPr lang="it-IT" sz="2000" i="1" dirty="0">
                <a:solidFill>
                  <a:srgbClr val="1F497D"/>
                </a:solidFill>
                <a:latin typeface="Times New Roman" charset="0"/>
              </a:rPr>
              <a:t>Unione europea</a:t>
            </a:r>
          </a:p>
          <a:p>
            <a:pPr algn="r">
              <a:lnSpc>
                <a:spcPct val="90000"/>
              </a:lnSpc>
              <a:buFont typeface="Arial" charset="0"/>
              <a:buNone/>
            </a:pPr>
            <a:r>
              <a:rPr lang="it-IT" sz="2000" i="1" dirty="0">
                <a:solidFill>
                  <a:srgbClr val="1F497D"/>
                </a:solidFill>
                <a:latin typeface="Times New Roman" charset="0"/>
              </a:rPr>
              <a:t>e l</a:t>
            </a:r>
            <a:r>
              <a:rPr lang="ja-JP" altLang="it-IT" sz="2000" i="1" dirty="0">
                <a:solidFill>
                  <a:srgbClr val="1F497D"/>
                </a:solidFill>
                <a:latin typeface="Times New Roman" charset="0"/>
              </a:rPr>
              <a:t>’</a:t>
            </a:r>
            <a:r>
              <a:rPr lang="it-IT" sz="2000" i="1" dirty="0">
                <a:solidFill>
                  <a:srgbClr val="1F497D"/>
                </a:solidFill>
                <a:latin typeface="Times New Roman" charset="0"/>
              </a:rPr>
              <a:t>utilizzazione dei Fondi comunitari</a:t>
            </a:r>
            <a:r>
              <a:rPr lang="ja-JP" altLang="it-IT" sz="2000" b="1" dirty="0">
                <a:solidFill>
                  <a:srgbClr val="1F497D"/>
                </a:solidFill>
                <a:latin typeface="Times New Roman" charset="0"/>
              </a:rPr>
              <a:t>”</a:t>
            </a:r>
            <a:endParaRPr lang="it-IT" sz="2000" b="1" dirty="0">
              <a:solidFill>
                <a:srgbClr val="1F497D"/>
              </a:solidFill>
              <a:latin typeface="Times New Roman" charset="0"/>
            </a:endParaRPr>
          </a:p>
        </p:txBody>
      </p:sp>
      <p:pic>
        <p:nvPicPr>
          <p:cNvPr id="65541" name="Picture 5"/>
          <p:cNvPicPr>
            <a:picLocks noChangeAspect="1" noChangeArrowheads="1"/>
          </p:cNvPicPr>
          <p:nvPr/>
        </p:nvPicPr>
        <p:blipFill>
          <a:blip r:embed="rId2">
            <a:extLst>
              <a:ext uri="{28A0092B-C50C-407E-A947-70E740481C1C}">
                <a14:useLocalDpi xmlns:a14="http://schemas.microsoft.com/office/drawing/2010/main" val="0"/>
              </a:ext>
            </a:extLst>
          </a:blip>
          <a:srcRect l="27312" t="15111" r="23975" b="8028"/>
          <a:stretch>
            <a:fillRect/>
          </a:stretch>
        </p:blipFill>
        <p:spPr bwMode="auto">
          <a:xfrm>
            <a:off x="539750" y="549275"/>
            <a:ext cx="5688013"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081570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395288" y="188913"/>
            <a:ext cx="8229600" cy="360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Diagramma 1"/>
          <p:cNvGraphicFramePr/>
          <p:nvPr>
            <p:extLst>
              <p:ext uri="{D42A27DB-BD31-4B8C-83A1-F6EECF244321}">
                <p14:modId xmlns:p14="http://schemas.microsoft.com/office/powerpoint/2010/main" val="70073765"/>
              </p:ext>
            </p:extLst>
          </p:nvPr>
        </p:nvGraphicFramePr>
        <p:xfrm>
          <a:off x="179388" y="620713"/>
          <a:ext cx="87852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9516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4638"/>
            <a:ext cx="8229600" cy="4905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3332025679"/>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46821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1695071291"/>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8902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515287690"/>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err="1" smtClean="0">
                <a:solidFill>
                  <a:srgbClr val="1F497D"/>
                </a:solidFill>
              </a:rPr>
              <a:t>Swot</a:t>
            </a:r>
            <a:r>
              <a:rPr lang="it-IT" b="1" dirty="0" smtClean="0">
                <a:solidFill>
                  <a:srgbClr val="1F497D"/>
                </a:solidFill>
              </a:rPr>
              <a:t> Analysis </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a:t>
            </a:fld>
            <a:endParaRPr lang="it-IT"/>
          </a:p>
        </p:txBody>
      </p:sp>
    </p:spTree>
    <p:extLst>
      <p:ext uri="{BB962C8B-B14F-4D97-AF65-F5344CB8AC3E}">
        <p14:creationId xmlns:p14="http://schemas.microsoft.com/office/powerpoint/2010/main" val="36882894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86020" name="Object 4"/>
          <p:cNvGraphicFramePr>
            <a:graphicFrameLocks noGrp="1" noChangeAspect="1"/>
          </p:cNvGraphicFramePr>
          <p:nvPr>
            <p:ph idx="4294967295"/>
          </p:nvPr>
        </p:nvGraphicFramePr>
        <p:xfrm>
          <a:off x="179388" y="838200"/>
          <a:ext cx="8713787" cy="4389438"/>
        </p:xfrm>
        <a:graphic>
          <a:graphicData uri="http://schemas.openxmlformats.org/presentationml/2006/ole">
            <mc:AlternateContent xmlns:mc="http://schemas.openxmlformats.org/markup-compatibility/2006">
              <mc:Choice xmlns:v="urn:schemas-microsoft-com:vml" Requires="v">
                <p:oleObj spid="_x0000_s9249" name="Grafico" r:id="rId3" imgW="8715287" imgH="4391115" progId="MSGraph.Chart.8">
                  <p:embed followColorScheme="full"/>
                </p:oleObj>
              </mc:Choice>
              <mc:Fallback>
                <p:oleObj name="Grafico" r:id="rId3" imgW="8715287" imgH="4391115"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838200"/>
                        <a:ext cx="8713787"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392627630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91140" name="Object 4"/>
          <p:cNvGraphicFramePr>
            <a:graphicFrameLocks noGrp="1" noChangeAspect="1"/>
          </p:cNvGraphicFramePr>
          <p:nvPr>
            <p:ph idx="4294967295"/>
          </p:nvPr>
        </p:nvGraphicFramePr>
        <p:xfrm>
          <a:off x="179388" y="692150"/>
          <a:ext cx="8785225" cy="4537075"/>
        </p:xfrm>
        <a:graphic>
          <a:graphicData uri="http://schemas.openxmlformats.org/presentationml/2006/ole">
            <mc:AlternateContent xmlns:mc="http://schemas.openxmlformats.org/markup-compatibility/2006">
              <mc:Choice xmlns:v="urn:schemas-microsoft-com:vml" Requires="v">
                <p:oleObj spid="_x0000_s10273" name="Grafico" r:id="rId3" imgW="8734470" imgH="4419690" progId="MSGraph.Chart.8">
                  <p:embed followColorScheme="full"/>
                </p:oleObj>
              </mc:Choice>
              <mc:Fallback>
                <p:oleObj name="Grafico" r:id="rId3" imgW="8734470" imgH="441969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92150"/>
                        <a:ext cx="87852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38515887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539750" y="44624"/>
            <a:ext cx="8147050" cy="274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r>
              <a:rPr lang="it-IT" sz="4000" b="1" dirty="0">
                <a:solidFill>
                  <a:srgbClr val="1F497D"/>
                </a:solidFill>
                <a:latin typeface="Calibri" charset="0"/>
              </a:rPr>
              <a:t/>
            </a:r>
            <a:br>
              <a:rPr lang="it-IT" sz="4000" b="1" dirty="0">
                <a:solidFill>
                  <a:srgbClr val="1F497D"/>
                </a:solidFill>
                <a:latin typeface="Calibri" charset="0"/>
              </a:rPr>
            </a:br>
            <a:endParaRPr lang="it-IT" sz="4000" b="1" dirty="0">
              <a:solidFill>
                <a:srgbClr val="1F497D"/>
              </a:solidFill>
              <a:latin typeface="Calibri" charset="0"/>
            </a:endParaRPr>
          </a:p>
        </p:txBody>
      </p:sp>
      <p:graphicFrame>
        <p:nvGraphicFramePr>
          <p:cNvPr id="61446" name="Object 6"/>
          <p:cNvGraphicFramePr>
            <a:graphicFrameLocks noGrp="1" noChangeAspect="1"/>
          </p:cNvGraphicFramePr>
          <p:nvPr>
            <p:ph type="chart" idx="4294967295"/>
            <p:extLst>
              <p:ext uri="{D42A27DB-BD31-4B8C-83A1-F6EECF244321}">
                <p14:modId xmlns:p14="http://schemas.microsoft.com/office/powerpoint/2010/main" val="3399956890"/>
              </p:ext>
            </p:extLst>
          </p:nvPr>
        </p:nvGraphicFramePr>
        <p:xfrm>
          <a:off x="160338" y="834553"/>
          <a:ext cx="8721725" cy="4538663"/>
        </p:xfrm>
        <a:graphic>
          <a:graphicData uri="http://schemas.openxmlformats.org/presentationml/2006/ole">
            <mc:AlternateContent xmlns:mc="http://schemas.openxmlformats.org/markup-compatibility/2006">
              <mc:Choice xmlns:v="urn:schemas-microsoft-com:vml" Requires="v">
                <p:oleObj spid="_x0000_s11297" name="Grafico" r:id="rId3" imgW="8677192" imgH="4514850" progId="MSGraph.Chart.8">
                  <p:embed followColorScheme="full"/>
                </p:oleObj>
              </mc:Choice>
              <mc:Fallback>
                <p:oleObj name="Grafico" r:id="rId3" imgW="8677192" imgH="451485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834553"/>
                        <a:ext cx="8721725"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1899270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endParaRPr lang="it-IT" sz="2000" b="1" dirty="0">
              <a:solidFill>
                <a:srgbClr val="1F497D"/>
              </a:solidFill>
              <a:latin typeface="Calibri" charset="0"/>
            </a:endParaRPr>
          </a:p>
        </p:txBody>
      </p:sp>
      <p:graphicFrame>
        <p:nvGraphicFramePr>
          <p:cNvPr id="2" name="Diagramma 1"/>
          <p:cNvGraphicFramePr/>
          <p:nvPr>
            <p:extLst>
              <p:ext uri="{D42A27DB-BD31-4B8C-83A1-F6EECF244321}">
                <p14:modId xmlns:p14="http://schemas.microsoft.com/office/powerpoint/2010/main" val="1957361092"/>
              </p:ext>
            </p:extLst>
          </p:nvPr>
        </p:nvGraphicFramePr>
        <p:xfrm>
          <a:off x="323850" y="765175"/>
          <a:ext cx="84963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8965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323528" y="1844824"/>
            <a:ext cx="8712200" cy="721121"/>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0" indent="0" algn="ctr">
              <a:buFont typeface="Arial" charset="0"/>
              <a:buNone/>
            </a:pPr>
            <a:r>
              <a:rPr lang="it-IT" sz="4000" b="1" dirty="0">
                <a:solidFill>
                  <a:srgbClr val="1F497D"/>
                </a:solidFill>
                <a:effectLst>
                  <a:outerShdw blurRad="38100" dist="38100" dir="2700000" algn="tl">
                    <a:srgbClr val="DDDDDD"/>
                  </a:outerShdw>
                </a:effectLst>
                <a:latin typeface="Times New Roman" charset="0"/>
                <a:ea typeface="ＭＳ Ｐゴシック" charset="0"/>
                <a:cs typeface="Times New Roman" charset="0"/>
              </a:rPr>
              <a:t>Grazie per </a:t>
            </a:r>
            <a:r>
              <a:rPr lang="it-IT" sz="4000" b="1" dirty="0" smtClean="0">
                <a:solidFill>
                  <a:srgbClr val="1F497D"/>
                </a:solidFill>
                <a:effectLst>
                  <a:outerShdw blurRad="38100" dist="38100" dir="2700000" algn="tl">
                    <a:srgbClr val="DDDDDD"/>
                  </a:outerShdw>
                </a:effectLst>
                <a:latin typeface="Times New Roman" charset="0"/>
                <a:ea typeface="ＭＳ Ｐゴシック" charset="0"/>
                <a:cs typeface="Times New Roman" charset="0"/>
              </a:rPr>
              <a:t>l’attenzione</a:t>
            </a:r>
            <a:endParaRPr lang="it-IT" sz="4000" b="1" dirty="0">
              <a:solidFill>
                <a:srgbClr val="1F497D"/>
              </a:solidFill>
              <a:effectLst>
                <a:outerShdw blurRad="38100" dist="38100" dir="2700000" algn="tl">
                  <a:srgbClr val="DDDDDD"/>
                </a:outerShdw>
              </a:effectLst>
              <a:latin typeface="Times New Roman" charset="0"/>
              <a:ea typeface="ＭＳ Ｐゴシック" charset="0"/>
              <a:cs typeface="Times New Roman" charset="0"/>
            </a:endParaRPr>
          </a:p>
        </p:txBody>
      </p:sp>
      <p:sp>
        <p:nvSpPr>
          <p:cNvPr id="4" name="Segnaposto data 3"/>
          <p:cNvSpPr>
            <a:spLocks noGrp="1"/>
          </p:cNvSpPr>
          <p:nvPr>
            <p:ph type="dt" sz="quarter" idx="4294967295"/>
          </p:nvPr>
        </p:nvSpPr>
        <p:spPr>
          <a:xfrm>
            <a:off x="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4B819CE9-417E-0B44-B01D-B340235168CB}" type="datetime1">
              <a:rPr lang="it-IT">
                <a:solidFill>
                  <a:srgbClr val="898989"/>
                </a:solidFill>
                <a:latin typeface="Calibri" charset="0"/>
              </a:rPr>
              <a:pPr/>
              <a:t>30/01/17</a:t>
            </a:fld>
            <a:endParaRPr lang="it-IT">
              <a:solidFill>
                <a:srgbClr val="898989"/>
              </a:solidFill>
              <a:latin typeface="Calibri"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93A56B81-B2A1-214E-9287-C5841146BDBB}" type="slidenum">
              <a:rPr lang="it-IT">
                <a:solidFill>
                  <a:srgbClr val="898989"/>
                </a:solidFill>
                <a:latin typeface="Calibri" charset="0"/>
              </a:rPr>
              <a:pPr/>
              <a:t>54</a:t>
            </a:fld>
            <a:endParaRPr lang="it-IT">
              <a:solidFill>
                <a:srgbClr val="898989"/>
              </a:solidFill>
              <a:latin typeface="Calibri" charset="0"/>
            </a:endParaRPr>
          </a:p>
        </p:txBody>
      </p:sp>
    </p:spTree>
    <p:extLst>
      <p:ext uri="{BB962C8B-B14F-4D97-AF65-F5344CB8AC3E}">
        <p14:creationId xmlns:p14="http://schemas.microsoft.com/office/powerpoint/2010/main" val="14361321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a:xfrm>
            <a:off x="88445" y="-27384"/>
            <a:ext cx="8948051" cy="740627"/>
          </a:xfrm>
        </p:spPr>
        <p:txBody>
          <a:bodyPr/>
          <a:lstStyle/>
          <a:p>
            <a:pPr marL="0" lvl="1" indent="0" algn="ctr">
              <a:buNone/>
            </a:pPr>
            <a:r>
              <a:rPr lang="x-none" b="1" i="1" dirty="0">
                <a:solidFill>
                  <a:srgbClr val="1F497D"/>
                </a:solidFill>
              </a:rPr>
              <a:t>Le erogazioni di risorse effettuati dall’ARCEA in relazione all’attuazione della PAC </a:t>
            </a:r>
            <a:endParaRPr lang="en-US" b="1" i="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a:t>
            </a:fld>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3275110021"/>
              </p:ext>
            </p:extLst>
          </p:nvPr>
        </p:nvGraphicFramePr>
        <p:xfrm>
          <a:off x="107502" y="1026424"/>
          <a:ext cx="9036498" cy="1682496"/>
        </p:xfrm>
        <a:graphic>
          <a:graphicData uri="http://schemas.openxmlformats.org/drawingml/2006/table">
            <a:tbl>
              <a:tblPr firstRow="1" bandRow="1">
                <a:tableStyleId>{5C22544A-7EE6-4342-B048-85BDC9FD1C3A}</a:tableStyleId>
              </a:tblPr>
              <a:tblGrid>
                <a:gridCol w="1506083"/>
                <a:gridCol w="1506083"/>
                <a:gridCol w="1506083"/>
                <a:gridCol w="1506083"/>
                <a:gridCol w="1506083"/>
                <a:gridCol w="1506083"/>
              </a:tblGrid>
              <a:tr h="370840">
                <a:tc>
                  <a:txBody>
                    <a:bodyPr/>
                    <a:lstStyle/>
                    <a:p>
                      <a:pPr algn="ctr">
                        <a:lnSpc>
                          <a:spcPct val="115000"/>
                        </a:lnSpc>
                        <a:spcAft>
                          <a:spcPts val="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Campagna 2012*</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2013*</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Campagna2014*</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Campagna2015*</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2016**</a:t>
                      </a:r>
                      <a:endParaRPr lang="en-US" sz="1600" dirty="0">
                        <a:effectLst/>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it-IT" sz="1600" dirty="0">
                          <a:effectLst/>
                          <a:latin typeface="Times New Roman"/>
                          <a:ea typeface="Calibri"/>
                          <a:cs typeface="Times New Roman"/>
                        </a:rPr>
                        <a:t>FEAGA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(Domanda Unica)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“A”</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€ 279.273.098,88</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€ 273.320.398,62</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€ 264.824.883,75</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€ 230.400.442,50</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a:t>
                      </a:r>
                      <a:r>
                        <a:rPr lang="en-US" sz="1600" dirty="0">
                          <a:effectLst/>
                          <a:latin typeface="Times New Roman"/>
                          <a:ea typeface="Calibri"/>
                          <a:cs typeface="Times New Roman"/>
                        </a:rPr>
                        <a:t>131.037.380,75</a:t>
                      </a:r>
                      <a:endParaRPr lang="en-US" sz="1600" dirty="0">
                        <a:effectLst/>
                        <a:latin typeface="Calibri"/>
                        <a:ea typeface="Calibri"/>
                        <a:cs typeface="Times New Roman"/>
                      </a:endParaRPr>
                    </a:p>
                  </a:txBody>
                  <a:tcPr marL="68580" marR="68580" marT="0" marB="0" anchor="ctr"/>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1611108561"/>
              </p:ext>
            </p:extLst>
          </p:nvPr>
        </p:nvGraphicFramePr>
        <p:xfrm>
          <a:off x="107504" y="2768448"/>
          <a:ext cx="9036498" cy="2460752"/>
        </p:xfrm>
        <a:graphic>
          <a:graphicData uri="http://schemas.openxmlformats.org/drawingml/2006/table">
            <a:tbl>
              <a:tblPr firstRow="1" bandRow="1">
                <a:tableStyleId>{5C22544A-7EE6-4342-B048-85BDC9FD1C3A}</a:tableStyleId>
              </a:tblPr>
              <a:tblGrid>
                <a:gridCol w="1506083"/>
                <a:gridCol w="1506083"/>
                <a:gridCol w="1506083"/>
                <a:gridCol w="1506083"/>
                <a:gridCol w="1506083"/>
                <a:gridCol w="1506083"/>
              </a:tblGrid>
              <a:tr h="370840">
                <a:tc>
                  <a:txBody>
                    <a:bodyPr/>
                    <a:lstStyle/>
                    <a:p>
                      <a:pPr algn="ctr">
                        <a:lnSpc>
                          <a:spcPct val="115000"/>
                        </a:lnSpc>
                        <a:spcAft>
                          <a:spcPts val="100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2012</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2013</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2014</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2015</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2016</a:t>
                      </a:r>
                      <a:endParaRPr lang="en-US" sz="1600">
                        <a:effectLst/>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it-IT" sz="1600" dirty="0">
                          <a:effectLst/>
                          <a:latin typeface="Times New Roman"/>
                          <a:ea typeface="Calibri"/>
                          <a:cs typeface="Times New Roman"/>
                        </a:rPr>
                        <a:t>FEASR</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(Sviluppo Rurale)</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“B”</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€ 163.753.296,00</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cap="all" dirty="0">
                          <a:effectLst/>
                          <a:latin typeface="Times New Roman"/>
                          <a:ea typeface="Calibri"/>
                          <a:cs typeface="Times New Roman"/>
                        </a:rPr>
                        <a:t>€ 161.549.750,29</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€ 150.698.096,16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€ 197.018.539,14</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€ 81.012.333,48</a:t>
                      </a:r>
                      <a:endParaRPr lang="en-US" sz="1600">
                        <a:effectLst/>
                        <a:latin typeface="Calibri"/>
                        <a:ea typeface="Calibri"/>
                        <a:cs typeface="Times New Roman"/>
                      </a:endParaRPr>
                    </a:p>
                  </a:txBody>
                  <a:tcPr marL="68580" marR="68580" marT="0" marB="0" anchor="ctr"/>
                </a:tc>
              </a:tr>
              <a:tr h="235688">
                <a:tc>
                  <a:txBody>
                    <a:bodyPr/>
                    <a:lstStyle/>
                    <a:p>
                      <a:pPr algn="ctr">
                        <a:lnSpc>
                          <a:spcPct val="115000"/>
                        </a:lnSpc>
                        <a:spcAft>
                          <a:spcPts val="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r>
              <a:tr h="370840">
                <a:tc>
                  <a:txBody>
                    <a:bodyPr/>
                    <a:lstStyle/>
                    <a:p>
                      <a:pPr algn="ctr">
                        <a:lnSpc>
                          <a:spcPct val="115000"/>
                        </a:lnSpc>
                        <a:spcAft>
                          <a:spcPts val="1000"/>
                        </a:spcAft>
                      </a:pPr>
                      <a:r>
                        <a:rPr lang="it-IT" sz="1600" b="1">
                          <a:effectLst/>
                          <a:latin typeface="Times New Roman"/>
                          <a:ea typeface="Calibri"/>
                          <a:cs typeface="Times New Roman"/>
                        </a:rPr>
                        <a:t>TOTALE</a:t>
                      </a:r>
                      <a:endParaRPr lang="en-US" sz="1600">
                        <a:effectLst/>
                        <a:latin typeface="Calibri"/>
                        <a:ea typeface="Calibri"/>
                        <a:cs typeface="Times New Roman"/>
                      </a:endParaRPr>
                    </a:p>
                    <a:p>
                      <a:pPr algn="ctr">
                        <a:lnSpc>
                          <a:spcPct val="115000"/>
                        </a:lnSpc>
                        <a:spcAft>
                          <a:spcPts val="1000"/>
                        </a:spcAft>
                      </a:pPr>
                      <a:r>
                        <a:rPr lang="it-IT" sz="1600" b="1">
                          <a:effectLst/>
                          <a:latin typeface="Times New Roman"/>
                          <a:ea typeface="Calibri"/>
                          <a:cs typeface="Times New Roman"/>
                        </a:rPr>
                        <a:t>(“A” + “B”)</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€ 443.026.394,88</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€ 434.870.148,91</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€ 415.522.979,91</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€ 301.770.056,97</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€ 212.049.714,23</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659078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1" indent="0" algn="ctr">
              <a:buNone/>
            </a:pPr>
            <a:r>
              <a:rPr lang="x-none" b="1" i="1" dirty="0">
                <a:solidFill>
                  <a:srgbClr val="1F497D"/>
                </a:solidFill>
              </a:rPr>
              <a:t>Le erogazioni di risorse effettuati dall’ARCEA in relazione all’attuazione della PAC </a:t>
            </a:r>
            <a:endParaRPr lang="en-US" b="1" i="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7</a:t>
            </a:fld>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1767636199"/>
              </p:ext>
            </p:extLst>
          </p:nvPr>
        </p:nvGraphicFramePr>
        <p:xfrm>
          <a:off x="251520" y="1076208"/>
          <a:ext cx="8640960" cy="1492504"/>
        </p:xfrm>
        <a:graphic>
          <a:graphicData uri="http://schemas.openxmlformats.org/drawingml/2006/table">
            <a:tbl>
              <a:tblPr firstRow="1" bandRow="1">
                <a:tableStyleId>{5C22544A-7EE6-4342-B048-85BDC9FD1C3A}</a:tableStyleId>
              </a:tblPr>
              <a:tblGrid>
                <a:gridCol w="1500170"/>
                <a:gridCol w="1428158"/>
                <a:gridCol w="1428158"/>
                <a:gridCol w="1428158"/>
                <a:gridCol w="1428158"/>
                <a:gridCol w="1428158"/>
              </a:tblGrid>
              <a:tr h="370840">
                <a:tc>
                  <a:txBody>
                    <a:bodyPr/>
                    <a:lstStyle/>
                    <a:p>
                      <a:pPr algn="ctr">
                        <a:lnSpc>
                          <a:spcPct val="115000"/>
                        </a:lnSpc>
                        <a:spcAft>
                          <a:spcPts val="100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2012</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2013</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2014</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2015</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2016</a:t>
                      </a:r>
                      <a:endParaRPr lang="en-US" sz="1600" dirty="0">
                        <a:effectLst/>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it-IT" sz="1600">
                          <a:effectLst/>
                          <a:latin typeface="Times New Roman"/>
                          <a:ea typeface="Calibri"/>
                          <a:cs typeface="Times New Roman"/>
                        </a:rPr>
                        <a:t>FEASR</a:t>
                      </a:r>
                      <a:endParaRPr lang="en-US"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(Sviluppo Rurale)</a:t>
                      </a:r>
                      <a:endParaRPr lang="en-US"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“B”</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€ 163.753.296,00</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cap="all" dirty="0">
                          <a:effectLst/>
                          <a:latin typeface="Times New Roman"/>
                          <a:ea typeface="Calibri"/>
                          <a:cs typeface="Times New Roman"/>
                        </a:rPr>
                        <a:t>€ 161.549.750,29</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€ 150.698.096,16</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€ 197.018.539,14</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€ 81.012.333,48</a:t>
                      </a:r>
                      <a:endParaRPr lang="en-US" sz="1600" dirty="0">
                        <a:effectLst/>
                        <a:latin typeface="Calibri"/>
                        <a:ea typeface="Calibri"/>
                        <a:cs typeface="Times New Roman"/>
                      </a:endParaRPr>
                    </a:p>
                  </a:txBody>
                  <a:tcPr marL="68580" marR="68580" marT="0" marB="0" anchor="ctr"/>
                </a:tc>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644388136"/>
              </p:ext>
            </p:extLst>
          </p:nvPr>
        </p:nvGraphicFramePr>
        <p:xfrm>
          <a:off x="323526" y="2852936"/>
          <a:ext cx="8568954" cy="2320544"/>
        </p:xfrm>
        <a:graphic>
          <a:graphicData uri="http://schemas.openxmlformats.org/drawingml/2006/table">
            <a:tbl>
              <a:tblPr firstRow="1" bandRow="1">
                <a:tableStyleId>{5C22544A-7EE6-4342-B048-85BDC9FD1C3A}</a:tableStyleId>
              </a:tblPr>
              <a:tblGrid>
                <a:gridCol w="1428159"/>
                <a:gridCol w="1428159"/>
                <a:gridCol w="1428159"/>
                <a:gridCol w="1428159"/>
                <a:gridCol w="1428159"/>
                <a:gridCol w="1428159"/>
              </a:tblGrid>
              <a:tr h="370840">
                <a:tc>
                  <a:txBody>
                    <a:bodyPr/>
                    <a:lstStyle/>
                    <a:p>
                      <a:pPr algn="ctr">
                        <a:lnSpc>
                          <a:spcPct val="115000"/>
                        </a:lnSpc>
                        <a:spcAft>
                          <a:spcPts val="100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2012</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2013</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2014</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2015</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Anno 2016</a:t>
                      </a:r>
                      <a:endParaRPr lang="en-US" sz="1600">
                        <a:effectLst/>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it-IT" sz="1600">
                          <a:effectLst/>
                          <a:latin typeface="Times New Roman"/>
                          <a:ea typeface="Calibri"/>
                          <a:cs typeface="Times New Roman"/>
                        </a:rPr>
                        <a:t>FEASR</a:t>
                      </a:r>
                      <a:endParaRPr lang="en-US"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(Sviluppo Rurale)</a:t>
                      </a:r>
                      <a:endParaRPr lang="en-US" sz="1600">
                        <a:effectLst/>
                        <a:latin typeface="Calibri"/>
                        <a:ea typeface="Calibri"/>
                        <a:cs typeface="Times New Roman"/>
                      </a:endParaRPr>
                    </a:p>
                    <a:p>
                      <a:pPr algn="ctr">
                        <a:lnSpc>
                          <a:spcPct val="115000"/>
                        </a:lnSpc>
                        <a:spcAft>
                          <a:spcPts val="0"/>
                        </a:spcAft>
                      </a:pPr>
                      <a:r>
                        <a:rPr lang="it-IT" sz="1600">
                          <a:effectLst/>
                          <a:latin typeface="Times New Roman"/>
                          <a:ea typeface="Calibri"/>
                          <a:cs typeface="Times New Roman"/>
                        </a:rPr>
                        <a:t>“B”</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€ 163.753.296,00</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cap="all">
                          <a:effectLst/>
                          <a:latin typeface="Times New Roman"/>
                          <a:ea typeface="Calibri"/>
                          <a:cs typeface="Times New Roman"/>
                        </a:rPr>
                        <a:t>€ 161.549.750,29</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€ 150.698.096,16</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€ 197.018.539,14</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€ 81.012.333,48</a:t>
                      </a:r>
                      <a:endParaRPr lang="en-US" sz="1600" dirty="0">
                        <a:effectLst/>
                        <a:latin typeface="Calibri"/>
                        <a:ea typeface="Calibri"/>
                        <a:cs typeface="Times New Roman"/>
                      </a:endParaRPr>
                    </a:p>
                  </a:txBody>
                  <a:tcPr marL="68580" marR="68580" marT="0" marB="0" anchor="ctr"/>
                </a:tc>
              </a:tr>
              <a:tr h="91672">
                <a:tc>
                  <a:txBody>
                    <a:bodyPr/>
                    <a:lstStyle/>
                    <a:p>
                      <a:pPr algn="ctr">
                        <a:lnSpc>
                          <a:spcPct val="115000"/>
                        </a:lnSpc>
                        <a:spcAft>
                          <a:spcPts val="0"/>
                        </a:spcAft>
                      </a:pPr>
                      <a:r>
                        <a:rPr lang="it-IT" sz="800" dirty="0">
                          <a:effectLst/>
                          <a:latin typeface="Times New Roman"/>
                          <a:ea typeface="Calibri"/>
                          <a:cs typeface="Times New Roman"/>
                        </a:rPr>
                        <a:t> </a:t>
                      </a:r>
                      <a:endParaRPr lang="en-US" sz="8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800" dirty="0">
                          <a:effectLst/>
                          <a:latin typeface="Times New Roman"/>
                          <a:ea typeface="Calibri"/>
                          <a:cs typeface="Times New Roman"/>
                        </a:rPr>
                        <a:t> </a:t>
                      </a:r>
                      <a:endParaRPr lang="en-US" sz="8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800" cap="all" dirty="0">
                          <a:effectLst/>
                          <a:latin typeface="Times New Roman"/>
                          <a:ea typeface="Calibri"/>
                          <a:cs typeface="Times New Roman"/>
                        </a:rPr>
                        <a:t> </a:t>
                      </a:r>
                      <a:endParaRPr lang="en-US" sz="8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800" cap="all">
                          <a:effectLst/>
                          <a:latin typeface="Times New Roman"/>
                          <a:ea typeface="Calibri"/>
                          <a:cs typeface="Times New Roman"/>
                        </a:rPr>
                        <a:t> </a:t>
                      </a:r>
                      <a:endParaRPr lang="en-US" sz="8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800" cap="all" dirty="0">
                          <a:effectLst/>
                          <a:latin typeface="Times New Roman"/>
                          <a:ea typeface="Calibri"/>
                          <a:cs typeface="Times New Roman"/>
                        </a:rPr>
                        <a:t> </a:t>
                      </a:r>
                      <a:endParaRPr lang="en-US" sz="800" dirty="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800" cap="all" dirty="0">
                          <a:effectLst/>
                          <a:latin typeface="Times New Roman"/>
                          <a:ea typeface="Calibri"/>
                          <a:cs typeface="Times New Roman"/>
                        </a:rPr>
                        <a:t> </a:t>
                      </a:r>
                      <a:endParaRPr lang="en-US" sz="800" dirty="0">
                        <a:effectLst/>
                        <a:latin typeface="Calibri"/>
                        <a:ea typeface="Calibri"/>
                        <a:cs typeface="Times New Roman"/>
                      </a:endParaRPr>
                    </a:p>
                  </a:txBody>
                  <a:tcPr marL="68580" marR="68580" marT="0" marB="0"/>
                </a:tc>
              </a:tr>
              <a:tr h="370840">
                <a:tc>
                  <a:txBody>
                    <a:bodyPr/>
                    <a:lstStyle/>
                    <a:p>
                      <a:pPr algn="ctr">
                        <a:lnSpc>
                          <a:spcPct val="115000"/>
                        </a:lnSpc>
                        <a:spcAft>
                          <a:spcPts val="1000"/>
                        </a:spcAft>
                      </a:pPr>
                      <a:r>
                        <a:rPr lang="it-IT" sz="1600" b="1">
                          <a:effectLst/>
                          <a:latin typeface="Times New Roman"/>
                          <a:ea typeface="Calibri"/>
                          <a:cs typeface="Times New Roman"/>
                        </a:rPr>
                        <a:t>TOTALE</a:t>
                      </a:r>
                      <a:endParaRPr lang="en-US" sz="1600">
                        <a:effectLst/>
                        <a:latin typeface="Calibri"/>
                        <a:ea typeface="Calibri"/>
                        <a:cs typeface="Times New Roman"/>
                      </a:endParaRPr>
                    </a:p>
                    <a:p>
                      <a:pPr algn="ctr">
                        <a:lnSpc>
                          <a:spcPct val="115000"/>
                        </a:lnSpc>
                        <a:spcAft>
                          <a:spcPts val="1000"/>
                        </a:spcAft>
                      </a:pPr>
                      <a:r>
                        <a:rPr lang="it-IT" sz="1600" b="1">
                          <a:effectLst/>
                          <a:latin typeface="Times New Roman"/>
                          <a:ea typeface="Calibri"/>
                          <a:cs typeface="Times New Roman"/>
                        </a:rPr>
                        <a:t>(“A” + “B”)</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€ 443.026.394,88</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€ 434.870.148,91</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€ 415.522.979,91</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€ 301.770.056,97</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€ 212.049.714,23</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7715625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30/01/17</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8</a:t>
            </a:fld>
            <a:endParaRPr lang="it-IT"/>
          </a:p>
        </p:txBody>
      </p:sp>
      <p:pic>
        <p:nvPicPr>
          <p:cNvPr id="8" name="Immagine 7"/>
          <p:cNvPicPr>
            <a:picLocks noChangeAspect="1"/>
          </p:cNvPicPr>
          <p:nvPr/>
        </p:nvPicPr>
        <p:blipFill>
          <a:blip r:embed="rId2"/>
          <a:stretch>
            <a:fillRect/>
          </a:stretch>
        </p:blipFill>
        <p:spPr>
          <a:xfrm>
            <a:off x="1259632" y="692696"/>
            <a:ext cx="6336704" cy="4640782"/>
          </a:xfrm>
          <a:prstGeom prst="rect">
            <a:avLst/>
          </a:prstGeom>
        </p:spPr>
      </p:pic>
      <p:sp>
        <p:nvSpPr>
          <p:cNvPr id="9" name="Segnaposto contenuto 2"/>
          <p:cNvSpPr>
            <a:spLocks noGrp="1"/>
          </p:cNvSpPr>
          <p:nvPr>
            <p:ph idx="21"/>
          </p:nvPr>
        </p:nvSpPr>
        <p:spPr>
          <a:xfrm>
            <a:off x="88445" y="44624"/>
            <a:ext cx="8948051" cy="740627"/>
          </a:xfrm>
        </p:spPr>
        <p:txBody>
          <a:bodyPr/>
          <a:lstStyle/>
          <a:p>
            <a:pPr marL="0" lvl="0" indent="0" algn="ctr">
              <a:buNone/>
            </a:pPr>
            <a:r>
              <a:rPr lang="it-IT" b="1" i="1" dirty="0" smtClean="0">
                <a:solidFill>
                  <a:srgbClr val="1F497D"/>
                </a:solidFill>
              </a:rPr>
              <a:t>La Struttura Organizzativa</a:t>
            </a:r>
            <a:endParaRPr lang="it-IT" dirty="0">
              <a:solidFill>
                <a:srgbClr val="1F497D"/>
              </a:solidFill>
            </a:endParaRPr>
          </a:p>
        </p:txBody>
      </p:sp>
    </p:spTree>
    <p:extLst>
      <p:ext uri="{BB962C8B-B14F-4D97-AF65-F5344CB8AC3E}">
        <p14:creationId xmlns:p14="http://schemas.microsoft.com/office/powerpoint/2010/main" val="24036806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idx="1"/>
          </p:nvPr>
        </p:nvSpPr>
        <p:spPr/>
        <p:txBody>
          <a:bodyPr/>
          <a:lstStyle/>
          <a:p>
            <a:endParaRPr lang="it-IT"/>
          </a:p>
        </p:txBody>
      </p:sp>
      <p:sp>
        <p:nvSpPr>
          <p:cNvPr id="11" name="Segnaposto contenuto 10"/>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30/01/17</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9</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2231128506"/>
              </p:ext>
            </p:extLst>
          </p:nvPr>
        </p:nvGraphicFramePr>
        <p:xfrm>
          <a:off x="36512" y="-27384"/>
          <a:ext cx="9144000" cy="5256584"/>
        </p:xfrm>
        <a:graphic>
          <a:graphicData uri="http://schemas.openxmlformats.org/drawingml/2006/table">
            <a:tbl>
              <a:tblPr firstRow="1" bandRow="1">
                <a:tableStyleId>{5C22544A-7EE6-4342-B048-85BDC9FD1C3A}</a:tableStyleId>
              </a:tblPr>
              <a:tblGrid>
                <a:gridCol w="9144000"/>
              </a:tblGrid>
              <a:tr h="363098">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Forza</a:t>
                      </a:r>
                      <a:endParaRPr lang="en-US" sz="2000" dirty="0">
                        <a:effectLst/>
                        <a:latin typeface="Calibri"/>
                        <a:ea typeface="Calibri"/>
                        <a:cs typeface="Times New Roman"/>
                      </a:endParaRPr>
                    </a:p>
                  </a:txBody>
                  <a:tcPr marL="68580" marR="68580" marT="0" marB="0"/>
                </a:tc>
              </a:tr>
              <a:tr h="755781">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Alta specializzazione in materia di controlli in agricoltura, confermata dalla decisione della Giunta regionale </a:t>
                      </a:r>
                      <a:r>
                        <a:rPr lang="it-IT" sz="2000" dirty="0" smtClean="0">
                          <a:effectLst/>
                          <a:latin typeface="Times New Roman"/>
                          <a:ea typeface="Calibri"/>
                          <a:cs typeface="Times New Roman"/>
                        </a:rPr>
                        <a:t>di </a:t>
                      </a:r>
                      <a:r>
                        <a:rPr lang="it-IT" sz="2000" dirty="0">
                          <a:effectLst/>
                          <a:latin typeface="Times New Roman"/>
                          <a:ea typeface="Calibri"/>
                          <a:cs typeface="Times New Roman"/>
                        </a:rPr>
                        <a:t>affidare all'ARCEA nuove competenze in materia </a:t>
                      </a:r>
                      <a:r>
                        <a:rPr lang="it-IT" sz="2000" dirty="0" smtClean="0">
                          <a:effectLst/>
                          <a:latin typeface="Times New Roman"/>
                          <a:ea typeface="Calibri"/>
                          <a:cs typeface="Times New Roman"/>
                        </a:rPr>
                        <a:t>di UMA</a:t>
                      </a:r>
                      <a:endParaRPr lang="en-US" sz="2000" dirty="0">
                        <a:effectLst/>
                        <a:latin typeface="Calibri"/>
                        <a:ea typeface="Calibri"/>
                        <a:cs typeface="Times New Roman"/>
                      </a:endParaRPr>
                    </a:p>
                  </a:txBody>
                  <a:tcPr marL="68580" marR="68580" marT="0" marB="0"/>
                </a:tc>
              </a:tr>
              <a:tr h="726197">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Riconoscimento da parte del MIPAAF e della Commissione Europea ed applicazione di </a:t>
                      </a:r>
                      <a:r>
                        <a:rPr lang="it-IT" sz="2000" dirty="0" smtClean="0">
                          <a:effectLst/>
                          <a:latin typeface="Times New Roman"/>
                          <a:ea typeface="Calibri"/>
                          <a:cs typeface="Times New Roman"/>
                        </a:rPr>
                        <a:t>procedure </a:t>
                      </a:r>
                      <a:r>
                        <a:rPr lang="it-IT" sz="2000" dirty="0">
                          <a:effectLst/>
                          <a:latin typeface="Times New Roman"/>
                          <a:ea typeface="Calibri"/>
                          <a:cs typeface="Times New Roman"/>
                        </a:rPr>
                        <a:t>codificate che consentono l’erogazione dei fondi in agricoltura in tempi certi</a:t>
                      </a:r>
                      <a:endParaRPr lang="en-US" sz="2000" dirty="0">
                        <a:effectLst/>
                        <a:latin typeface="Calibri"/>
                        <a:ea typeface="Calibri"/>
                        <a:cs typeface="Times New Roman"/>
                      </a:endParaRPr>
                    </a:p>
                  </a:txBody>
                  <a:tcPr marL="68580" marR="68580" marT="0" marB="0"/>
                </a:tc>
              </a:tr>
              <a:tr h="363098">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Struttura Organizzativa flessibile e personale adeguatamente formato</a:t>
                      </a:r>
                      <a:endParaRPr lang="en-US" sz="2000" dirty="0">
                        <a:effectLst/>
                        <a:latin typeface="Calibri"/>
                        <a:ea typeface="Calibri"/>
                        <a:cs typeface="Times New Roman"/>
                      </a:endParaRPr>
                    </a:p>
                  </a:txBody>
                  <a:tcPr marL="68580" marR="68580" marT="0" marB="0"/>
                </a:tc>
              </a:tr>
              <a:tr h="363098">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Sistema Informativo dedicato ed altamente performante</a:t>
                      </a:r>
                      <a:endParaRPr lang="en-US" sz="2000" dirty="0">
                        <a:effectLst/>
                        <a:latin typeface="Calibri"/>
                        <a:ea typeface="Calibri"/>
                        <a:cs typeface="Times New Roman"/>
                      </a:endParaRPr>
                    </a:p>
                  </a:txBody>
                  <a:tcPr marL="68580" marR="68580" marT="0" marB="0"/>
                </a:tc>
              </a:tr>
              <a:tr h="363098">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Elevato grado di sicurezza nella gestione dei flussi informativi</a:t>
                      </a:r>
                      <a:endParaRPr lang="en-US" sz="2000" dirty="0">
                        <a:effectLst/>
                        <a:latin typeface="Calibri"/>
                        <a:ea typeface="Calibri"/>
                        <a:cs typeface="Times New Roman"/>
                      </a:endParaRPr>
                    </a:p>
                  </a:txBody>
                  <a:tcPr marL="68580" marR="68580" marT="0" marB="0"/>
                </a:tc>
              </a:tr>
              <a:tr h="506722">
                <a:tc>
                  <a:txBody>
                    <a:bodyPr/>
                    <a:lstStyle/>
                    <a:p>
                      <a:pPr algn="just">
                        <a:lnSpc>
                          <a:spcPct val="115000"/>
                        </a:lnSpc>
                        <a:spcAft>
                          <a:spcPts val="1000"/>
                        </a:spcAft>
                        <a:tabLst>
                          <a:tab pos="450215" algn="l"/>
                        </a:tabLst>
                      </a:pPr>
                      <a:r>
                        <a:rPr lang="it-IT" sz="2000" dirty="0" smtClean="0">
                          <a:effectLst/>
                          <a:latin typeface="Times New Roman"/>
                          <a:ea typeface="Calibri"/>
                          <a:cs typeface="Times New Roman"/>
                        </a:rPr>
                        <a:t>Controllo </a:t>
                      </a:r>
                      <a:r>
                        <a:rPr lang="it-IT" sz="2000" dirty="0">
                          <a:effectLst/>
                          <a:latin typeface="Times New Roman"/>
                          <a:ea typeface="Calibri"/>
                          <a:cs typeface="Times New Roman"/>
                        </a:rPr>
                        <a:t>interno </a:t>
                      </a:r>
                      <a:r>
                        <a:rPr lang="it-IT" sz="2000" dirty="0" smtClean="0">
                          <a:effectLst/>
                          <a:latin typeface="Times New Roman"/>
                          <a:ea typeface="Calibri"/>
                          <a:cs typeface="Times New Roman"/>
                        </a:rPr>
                        <a:t>fortemente orientato </a:t>
                      </a:r>
                      <a:r>
                        <a:rPr lang="it-IT" sz="2000" dirty="0">
                          <a:effectLst/>
                          <a:latin typeface="Times New Roman"/>
                          <a:ea typeface="Calibri"/>
                          <a:cs typeface="Times New Roman"/>
                        </a:rPr>
                        <a:t>alla prevenzione ed alla gestione del rischio</a:t>
                      </a:r>
                      <a:endParaRPr lang="en-US" sz="2000" dirty="0">
                        <a:effectLst/>
                        <a:latin typeface="Calibri"/>
                        <a:ea typeface="Calibri"/>
                        <a:cs typeface="Times New Roman"/>
                      </a:endParaRPr>
                    </a:p>
                  </a:txBody>
                  <a:tcPr marL="68580" marR="68580" marT="0" marB="0"/>
                </a:tc>
              </a:tr>
              <a:tr h="726197">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Attività di controllo sugli enti delegati e sui beneficiari </a:t>
                      </a:r>
                      <a:r>
                        <a:rPr lang="it-IT" sz="2000" dirty="0" smtClean="0">
                          <a:effectLst/>
                          <a:latin typeface="Times New Roman"/>
                          <a:ea typeface="Calibri"/>
                          <a:cs typeface="Times New Roman"/>
                        </a:rPr>
                        <a:t>finalizzata </a:t>
                      </a:r>
                      <a:r>
                        <a:rPr lang="it-IT" sz="2000" dirty="0">
                          <a:effectLst/>
                          <a:latin typeface="Times New Roman"/>
                          <a:ea typeface="Calibri"/>
                          <a:cs typeface="Times New Roman"/>
                        </a:rPr>
                        <a:t>alla prevenzione ed alla repressione di comportamenti illeciti</a:t>
                      </a:r>
                      <a:endParaRPr lang="en-US" sz="2000" dirty="0">
                        <a:effectLst/>
                        <a:latin typeface="Calibri"/>
                        <a:ea typeface="Calibri"/>
                        <a:cs typeface="Times New Roman"/>
                      </a:endParaRPr>
                    </a:p>
                  </a:txBody>
                  <a:tcPr marL="68580" marR="68580" marT="0" marB="0"/>
                </a:tc>
              </a:tr>
              <a:tr h="1089295">
                <a:tc>
                  <a:txBody>
                    <a:bodyPr/>
                    <a:lstStyle/>
                    <a:p>
                      <a:pPr algn="just">
                        <a:lnSpc>
                          <a:spcPct val="115000"/>
                        </a:lnSpc>
                        <a:spcAft>
                          <a:spcPts val="1000"/>
                        </a:spcAft>
                        <a:tabLst>
                          <a:tab pos="450215" algn="l"/>
                        </a:tabLst>
                      </a:pPr>
                      <a:r>
                        <a:rPr lang="it-IT" sz="2000" dirty="0">
                          <a:effectLst/>
                          <a:latin typeface="Times New Roman"/>
                          <a:ea typeface="Calibri"/>
                          <a:cs typeface="Times New Roman"/>
                        </a:rPr>
                        <a:t>Radicamento sul territorio e punto di riferimento per i beneficiari e per le altre istituzioni che a vario titolo operano nel settore dell’attuazione della PAC nella Regione Calabria</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67649305"/>
      </p:ext>
    </p:extLst>
  </p:cSld>
  <p:clrMapOvr>
    <a:masterClrMapping/>
  </p:clrMapOvr>
</p:sld>
</file>

<file path=ppt/theme/theme1.xml><?xml version="1.0" encoding="utf-8"?>
<a:theme xmlns:a="http://schemas.openxmlformats.org/drawingml/2006/main" name="T&amp;S_Template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26922</TotalTime>
  <Words>4549</Words>
  <Application>Microsoft Macintosh PowerPoint</Application>
  <PresentationFormat>Presentazione su schermo (4:3)</PresentationFormat>
  <Paragraphs>804</Paragraphs>
  <Slides>54</Slides>
  <Notes>0</Notes>
  <HiddenSlides>0</HiddenSlides>
  <MMClips>0</MMClips>
  <ScaleCrop>false</ScaleCrop>
  <HeadingPairs>
    <vt:vector size="6" baseType="variant">
      <vt:variant>
        <vt:lpstr>Tema</vt:lpstr>
      </vt:variant>
      <vt:variant>
        <vt:i4>4</vt:i4>
      </vt:variant>
      <vt:variant>
        <vt:lpstr>Server OLE incorporati</vt:lpstr>
      </vt:variant>
      <vt:variant>
        <vt:i4>1</vt:i4>
      </vt:variant>
      <vt:variant>
        <vt:lpstr>Titoli diapositive</vt:lpstr>
      </vt:variant>
      <vt:variant>
        <vt:i4>54</vt:i4>
      </vt:variant>
    </vt:vector>
  </HeadingPairs>
  <TitlesOfParts>
    <vt:vector size="59" baseType="lpstr">
      <vt:lpstr>T&amp;S_TemplatePresentazione</vt:lpstr>
      <vt:lpstr>2_Personalizza struttura</vt:lpstr>
      <vt:lpstr>Personalizza struttura</vt:lpstr>
      <vt:lpstr>1_Personalizza struttura</vt:lpstr>
      <vt:lpstr>Grafico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RISULTATI DELLA LOTTA ALLE FRODI E STATO DEI RECUPERI </vt:lpstr>
      <vt:lpstr>RISULTATI DELLA LOTTA ALLE FRODI E STATO DEI RECUPERI </vt:lpstr>
      <vt:lpstr>RISULTATI DELLA LOTTA ALLE FRODI E STATO DEI RECUPERI</vt:lpstr>
      <vt:lpstr>RISULTATI DELLA LOTTA ALLE FRODI E STATO DEI RECUPERI</vt:lpstr>
      <vt:lpstr>RISULTATI DELLA LOTTA ALLE FRODI E STATO DEI RECUPERI</vt:lpstr>
      <vt:lpstr>RISULTATI DELLA LOTTA ALLE FRODI E STATO DEI RECUPERI </vt:lpstr>
      <vt:lpstr>RISULTATI DELLA LOTTA ALLE FRODI E STATO DEI RECUPERI </vt:lpstr>
      <vt:lpstr>RISULTATI DELLA LOTTA ALLE FRODI E STATO DEI RECUPERI</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principe</dc:creator>
  <cp:lastModifiedBy>Giuseppe Arcidiacono</cp:lastModifiedBy>
  <cp:revision>356</cp:revision>
  <dcterms:created xsi:type="dcterms:W3CDTF">2009-08-23T13:52:04Z</dcterms:created>
  <dcterms:modified xsi:type="dcterms:W3CDTF">2017-01-30T16:14:00Z</dcterms:modified>
</cp:coreProperties>
</file>